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1" r:id="rId3"/>
    <p:sldId id="262" r:id="rId4"/>
    <p:sldId id="267" r:id="rId5"/>
    <p:sldId id="263" r:id="rId6"/>
    <p:sldId id="265" r:id="rId7"/>
    <p:sldId id="266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4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99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687BA5-CD34-492D-9A65-D81A584DC019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BD14E-D628-457B-B57C-99D1DF14B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896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ABD14E-D628-457B-B57C-99D1DF14BD2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153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67DB8-6B30-8C2D-584F-46704D3A31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2778BB-1D21-4205-92FF-BF7F24676B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1E8DE-7D8E-55C4-F485-B6E3DF65E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191A-5F0C-4B09-933C-06F99B76D3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21C0F-EC3B-77F2-18DB-1E327FB3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5E2F2C-50B9-FFE6-971B-124E4BEA2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DD486-69B0-4AFA-9EC6-C6A60C6D7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00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B8901-28AD-8779-DD0D-C0F177D38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FDAB11-4837-5891-B04E-779F618CBF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CD037-47E2-F797-9EAD-BFB6D2B2D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191A-5F0C-4B09-933C-06F99B76D3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FC9F6E-402C-EF69-E366-CA5791A6B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50BCD-91C7-FB5A-5926-491A49433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DD486-69B0-4AFA-9EC6-C6A60C6D7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678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8826D-51C1-4110-E29F-B5DBCB0E0D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6759B-4A37-F3F0-9187-A7366A1BF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FD7EB-4BC6-2ABE-BCFC-010E1F34A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191A-5F0C-4B09-933C-06F99B76D3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92676-70E2-498D-A0D3-691849D81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C55BF-CFB9-C18F-1C7D-D9DC05D24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DD486-69B0-4AFA-9EC6-C6A60C6D7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262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FA96B-7B22-5155-B477-5D2D78064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AFFC2-3C7E-27CC-DA5E-DF5EA2C93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80DC9-95B8-8DC4-E798-71F6BFA51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191A-5F0C-4B09-933C-06F99B76D3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27912-21DE-672C-4803-64A8960BD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F52E4-A8E3-F7FE-5FFF-C46250C4A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DD486-69B0-4AFA-9EC6-C6A60C6D7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391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56675-5C8E-F7E8-4D94-D5CA57263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4C67D6-1F41-5C6A-712B-D6F9042F4A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0A169-6606-55EF-56BD-5AD07B44B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191A-5F0C-4B09-933C-06F99B76D3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11AB1-6118-0895-834A-7D0950E02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1B821-2E5E-2B3A-A98E-147F893BB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DD486-69B0-4AFA-9EC6-C6A60C6D7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52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5F7B7-8850-2434-8DBE-6704E23CD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EC61D-EE13-8A19-BD75-59280CF89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D9868D-8207-6EC0-A9F8-D3374B67FE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D8D1F5-F7C6-58AE-9556-A4E5E8F89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191A-5F0C-4B09-933C-06F99B76D3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F9EE97-4DC0-2F71-8237-E821879D3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326688-ED61-A5D0-B85D-684F4F295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DD486-69B0-4AFA-9EC6-C6A60C6D7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250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94E2D-22EE-6D7A-C0CA-BBDA66AD9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CF2C3-5B06-1226-7DFA-168B969BF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88B855-4C50-4EE5-FB8F-2E16D14F7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FB24AC-CF1E-205B-1258-500E40C0D6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F014DF-501D-EDBC-767A-AA3AEA6C2B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570815-7534-9698-159F-AEF1A2F63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191A-5F0C-4B09-933C-06F99B76D3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834812-A8AF-7767-C4E8-E08BB469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4BD5BC-EF46-75CA-9F2A-6B4D49989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DD486-69B0-4AFA-9EC6-C6A60C6D7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460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B6812-7078-9BFF-1B48-4F55E3639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3C5611-C240-C2CE-1A7D-D32421E37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191A-5F0C-4B09-933C-06F99B76D3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746525-5835-F567-8C0E-39F2745CD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3B362F-E91F-22FF-8919-A180A8F68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DD486-69B0-4AFA-9EC6-C6A60C6D7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17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EB04A2-A930-FC71-0D31-D0A5962E9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191A-5F0C-4B09-933C-06F99B76D3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0945A3-2189-E377-8EEA-53A434A13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9B51E-B241-A874-AE00-E86179F76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DD486-69B0-4AFA-9EC6-C6A60C6D7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18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B5967-ED94-C595-F9AC-EC53ABE77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066F6-0CE7-F975-24AE-F7F42203B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50FCC8-A6AC-AB6D-D1FF-2651B8332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708AA7-5664-5F0D-FCEF-5D1A66033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191A-5F0C-4B09-933C-06F99B76D3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309BD5-E386-3544-DD02-F35094DF8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3B1063-6F86-7CE5-E245-67B12C6EC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DD486-69B0-4AFA-9EC6-C6A60C6D7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586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A628A-DEA5-8006-1A5B-6E5542A5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5A3356-14B7-0AA7-C384-0412C18DFF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A3EDB1-5326-8850-B8C7-F508D434D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E75E37-3CE9-3222-82AC-A32B0CE2B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191A-5F0C-4B09-933C-06F99B76D3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A06455-9471-7B71-8467-5AC39BB8F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BB239-AFB2-AE0D-1361-C2253AE8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DD486-69B0-4AFA-9EC6-C6A60C6D7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250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0EBD3E-F849-2EF2-5D89-142EEE6D2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423589-1133-30A5-59F9-5284C53D5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7700D1-7BD0-E080-3FBF-305CB3A7F9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DE191A-5F0C-4B09-933C-06F99B76D3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D4256-876A-603D-42DC-BFD8692E05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660C1-6D87-B83E-0069-0FA4618D24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3DD486-69B0-4AFA-9EC6-C6A60C6D7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06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cresis.ku.edu/data/temp/bigdata/NASA_OIB_test_files/image_files/Dataset/snow/SR_Dataset_v1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gitlab.com/openpolarradar/opr/-/wikis/ML-Tracker-setu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E0D94B8-5F88-CFD4-9740-DAE548145B7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1266826" y="93864"/>
            <a:ext cx="9923268" cy="65058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3A2F04-77D9-E15C-3305-DCE9039AB8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460" y="1538410"/>
            <a:ext cx="9144000" cy="1341950"/>
          </a:xfrm>
        </p:spPr>
        <p:txBody>
          <a:bodyPr>
            <a:normAutofit/>
          </a:bodyPr>
          <a:lstStyle/>
          <a:p>
            <a:r>
              <a:rPr lang="en-US" sz="3600" b="1" dirty="0"/>
              <a:t>Tracking of Snow Accumulation Layers Using ML Models Implemented in OPR Toolbox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77471D-B9C2-D98D-F37A-FFEEC7F030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3221" y="3086326"/>
            <a:ext cx="9144000" cy="1655762"/>
          </a:xfrm>
        </p:spPr>
        <p:txBody>
          <a:bodyPr/>
          <a:lstStyle/>
          <a:p>
            <a:r>
              <a:rPr lang="en-US" dirty="0"/>
              <a:t>Oluwanisola Ibikunle, John Paden, and Jilu Li</a:t>
            </a:r>
          </a:p>
          <a:p>
            <a:endParaRPr lang="en-US" dirty="0"/>
          </a:p>
          <a:p>
            <a:r>
              <a:rPr lang="en-US" sz="1800" dirty="0"/>
              <a:t>The Center for Remote Sensing and Integrated Systems (CReSIS)</a:t>
            </a:r>
          </a:p>
        </p:txBody>
      </p:sp>
    </p:spTree>
    <p:extLst>
      <p:ext uri="{BB962C8B-B14F-4D97-AF65-F5344CB8AC3E}">
        <p14:creationId xmlns:p14="http://schemas.microsoft.com/office/powerpoint/2010/main" val="658538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732E1-1974-323B-B323-F92F3BFE5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1.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35288-D18E-44F2-C778-3181183C8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207" y="1469008"/>
            <a:ext cx="6359579" cy="5306696"/>
          </a:xfrm>
        </p:spPr>
        <p:txBody>
          <a:bodyPr>
            <a:normAutofit/>
          </a:bodyPr>
          <a:lstStyle/>
          <a:p>
            <a:r>
              <a:rPr lang="en-US" sz="1800" dirty="0"/>
              <a:t>Snow and ice layers of ice sheets and glaciers in radar data contain critical information of climate and ice sheet and glacier dynamics and mass balance.</a:t>
            </a:r>
          </a:p>
          <a:p>
            <a:r>
              <a:rPr lang="en-US" sz="1800" dirty="0"/>
              <a:t>Tracking these layers in big data at ice sheet scale is a huge workload and challenging. </a:t>
            </a:r>
          </a:p>
          <a:p>
            <a:r>
              <a:rPr lang="en-US" sz="1800" dirty="0"/>
              <a:t>Traditional manual and semi-automated methods are not efficient and expensive.</a:t>
            </a:r>
          </a:p>
          <a:p>
            <a:r>
              <a:rPr lang="en-US" sz="1800" dirty="0"/>
              <a:t>Machine Learning (ML) algorithms have emerged as the efficient ways for fully automatic tracking of  multiple snow and ice layers.</a:t>
            </a:r>
          </a:p>
          <a:p>
            <a:r>
              <a:rPr lang="en-US" sz="1800" dirty="0"/>
              <a:t>NSF supported project BIGDATA: IA: Collaborative Research: Intelligent Solutions for Navigating Big Data from the Arctic and Antarctic ( 09/01/2018-08/31/2022: Maryam Rahnemoonfar and John Paden)</a:t>
            </a:r>
          </a:p>
          <a:p>
            <a:r>
              <a:rPr lang="en-US" sz="1800" dirty="0"/>
              <a:t>CReSIS has compiled an AI-ready training dataset and implemented ML models in OPR toolbox for tracking snow layers (Oluwanisola Ibikunle).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47ED53-B2FE-991C-00E6-7EADCDBF1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5861" y="1025515"/>
            <a:ext cx="3483932" cy="37512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80A3E21-754B-CCB0-3C5A-E4A129047890}"/>
              </a:ext>
            </a:extLst>
          </p:cNvPr>
          <p:cNvSpPr txBox="1"/>
          <p:nvPr/>
        </p:nvSpPr>
        <p:spPr>
          <a:xfrm>
            <a:off x="8173427" y="4764994"/>
            <a:ext cx="31163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Fig. 1 An AI-ready training dataset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17D7F4-9879-450B-B612-35144F3FE79A}"/>
              </a:ext>
            </a:extLst>
          </p:cNvPr>
          <p:cNvSpPr txBox="1"/>
          <p:nvPr/>
        </p:nvSpPr>
        <p:spPr>
          <a:xfrm>
            <a:off x="7866196" y="5103548"/>
            <a:ext cx="38588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hlinkClick r:id="rId3"/>
              </a:rPr>
              <a:t>https://data.cresis.ku.edu/data/temp/bigdata/NASA_OIB_test_files/image_files/Dataset/snow/SR_Dataset_v1/</a:t>
            </a:r>
            <a:endParaRPr lang="en-US" sz="1200" dirty="0"/>
          </a:p>
          <a:p>
            <a:pPr algn="r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38501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F50A4-6B34-2BEF-31EF-86323BF3A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2. </a:t>
            </a:r>
            <a:r>
              <a:rPr lang="en-US" sz="3200" b="1" dirty="0" err="1"/>
              <a:t>ML_tracker</a:t>
            </a:r>
            <a:r>
              <a:rPr lang="en-US" sz="3200" b="1" dirty="0"/>
              <a:t>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5CC88E-424E-E935-18B8-713886FD3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0998"/>
            <a:ext cx="10515600" cy="4351338"/>
          </a:xfrm>
        </p:spPr>
        <p:txBody>
          <a:bodyPr>
            <a:normAutofit/>
          </a:bodyPr>
          <a:lstStyle/>
          <a:p>
            <a:r>
              <a:rPr lang="en-US" sz="1800" dirty="0"/>
              <a:t>ML tracker Location in OPR toolbox: ~/scripts/</a:t>
            </a:r>
            <a:r>
              <a:rPr lang="en-US" sz="1800" dirty="0" err="1"/>
              <a:t>opr</a:t>
            </a:r>
            <a:r>
              <a:rPr lang="en-US" sz="1800" dirty="0"/>
              <a:t>/python/</a:t>
            </a:r>
            <a:r>
              <a:rPr lang="en-US" sz="1800" dirty="0" err="1"/>
              <a:t>ML_tracker</a:t>
            </a:r>
            <a:endParaRPr lang="en-US" sz="1800" dirty="0"/>
          </a:p>
          <a:p>
            <a:r>
              <a:rPr lang="en-US" sz="1800" dirty="0"/>
              <a:t>ML models were developed using Python 3.9, required packages to be installed include:</a:t>
            </a:r>
          </a:p>
          <a:p>
            <a:pPr marL="0" indent="0">
              <a:buNone/>
            </a:pPr>
            <a:r>
              <a:rPr lang="en-US" sz="1800" dirty="0"/>
              <a:t>	Anaconda or </a:t>
            </a:r>
            <a:r>
              <a:rPr lang="en-US" sz="1800" dirty="0" err="1"/>
              <a:t>miniconda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	TensorFlow</a:t>
            </a:r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1800" dirty="0" err="1"/>
              <a:t>PyTorch</a:t>
            </a:r>
            <a:endParaRPr lang="en-US" sz="1800" dirty="0"/>
          </a:p>
          <a:p>
            <a:r>
              <a:rPr lang="en-US" sz="1800" dirty="0"/>
              <a:t>Small_requirements.txt in </a:t>
            </a:r>
            <a:r>
              <a:rPr lang="en-US" sz="1800" dirty="0" err="1"/>
              <a:t>ML_tracker</a:t>
            </a:r>
            <a:r>
              <a:rPr lang="en-US" sz="1800" dirty="0"/>
              <a:t> folder include a full list of required packages and their versions.</a:t>
            </a:r>
          </a:p>
          <a:p>
            <a:r>
              <a:rPr lang="en-US" sz="1800" dirty="0"/>
              <a:t>Follow the step-by-step setup instructions on OPR wiki page:</a:t>
            </a:r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1800" dirty="0">
                <a:hlinkClick r:id="rId2"/>
              </a:rPr>
              <a:t>https://gitlab.com/openpolarradar/opr/-/wikis/ML-Tracker-setup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289094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4C0B7-C5DD-6852-6D7B-217BD37BC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33671-E075-F31E-A8BF-1E1A6A5DD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/>
              <a:t>3. </a:t>
            </a:r>
            <a:r>
              <a:rPr lang="en-US" sz="3600" b="1"/>
              <a:t>Test of virtual python environment setup</a:t>
            </a:r>
            <a:br>
              <a:rPr lang="en-US" sz="3200"/>
            </a:br>
            <a:endParaRPr lang="en-US" sz="32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802237-8FDA-FF49-C4C0-379BC1CD23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861" t="34583" r="7917" b="36666"/>
          <a:stretch>
            <a:fillRect/>
          </a:stretch>
        </p:blipFill>
        <p:spPr>
          <a:xfrm>
            <a:off x="957057" y="2719867"/>
            <a:ext cx="10026791" cy="24906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3B43ECA-5538-0D13-A4AD-4A792FD50823}"/>
              </a:ext>
            </a:extLst>
          </p:cNvPr>
          <p:cNvSpPr txBox="1"/>
          <p:nvPr/>
        </p:nvSpPr>
        <p:spPr>
          <a:xfrm>
            <a:off x="2099120" y="5290423"/>
            <a:ext cx="86725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Fig. 2  Image from  setup testing by running test_installation.py using </a:t>
            </a:r>
            <a:r>
              <a:rPr lang="en-US" sz="1600" dirty="0" err="1"/>
              <a:t>sample_echogram.mat</a:t>
            </a:r>
            <a:endParaRPr 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B00535-3E78-B5E8-CBC2-30B706949850}"/>
              </a:ext>
            </a:extLst>
          </p:cNvPr>
          <p:cNvSpPr txBox="1"/>
          <p:nvPr/>
        </p:nvSpPr>
        <p:spPr>
          <a:xfrm>
            <a:off x="1209294" y="1398300"/>
            <a:ext cx="60944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&gt;python -m </a:t>
            </a:r>
            <a:r>
              <a:rPr lang="en-US" dirty="0" err="1"/>
              <a:t>test_installation</a:t>
            </a:r>
            <a:r>
              <a:rPr lang="en-US" dirty="0"/>
              <a:t> </a:t>
            </a:r>
          </a:p>
          <a:p>
            <a:r>
              <a:rPr lang="en-US" dirty="0"/>
              <a:t>Installation works perfectly!</a:t>
            </a:r>
          </a:p>
          <a:p>
            <a:r>
              <a:rPr lang="en-US" dirty="0"/>
              <a:t>Echogram layers have been tracked</a:t>
            </a:r>
          </a:p>
        </p:txBody>
      </p:sp>
    </p:spTree>
    <p:extLst>
      <p:ext uri="{BB962C8B-B14F-4D97-AF65-F5344CB8AC3E}">
        <p14:creationId xmlns:p14="http://schemas.microsoft.com/office/powerpoint/2010/main" val="1283390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A78BD-1C9F-4E3B-3E97-15A8858E8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73BA6-178A-D641-E1BD-79253014F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4. How to run </a:t>
            </a:r>
            <a:r>
              <a:rPr lang="en-US" sz="3200" b="1" dirty="0" err="1"/>
              <a:t>ML_tacker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D1426-39CA-F8B6-5321-467722448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3872"/>
            <a:ext cx="10515600" cy="465747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300" dirty="0"/>
              <a:t>The trained ML models are accessed by executing python scripts (return_tracked_layers_argp.py &amp; return_few_layers_argp.py ) in </a:t>
            </a:r>
            <a:r>
              <a:rPr lang="en-US" sz="2300" dirty="0" err="1"/>
              <a:t>return_ML_layers.m</a:t>
            </a:r>
            <a:endParaRPr lang="en-US" sz="2300" dirty="0"/>
          </a:p>
          <a:p>
            <a:pPr marL="0" indent="0">
              <a:lnSpc>
                <a:spcPct val="120000"/>
              </a:lnSpc>
              <a:buNone/>
            </a:pPr>
            <a:endParaRPr lang="en-US" sz="1900" dirty="0"/>
          </a:p>
          <a:p>
            <a:r>
              <a:rPr lang="en-US" sz="2300" dirty="0"/>
              <a:t>To ML tracker is run with the following settings in </a:t>
            </a:r>
            <a:r>
              <a:rPr lang="en-US" sz="2300" dirty="0" err="1"/>
              <a:t>run_layer_tracker.m</a:t>
            </a:r>
            <a:r>
              <a:rPr lang="en-US" sz="2300" dirty="0"/>
              <a:t> 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FF0000"/>
                </a:solidFill>
              </a:rPr>
              <a:t>      </a:t>
            </a:r>
            <a:r>
              <a:rPr lang="en-US" sz="1600" dirty="0" err="1">
                <a:solidFill>
                  <a:srgbClr val="FF0000"/>
                </a:solidFill>
              </a:rPr>
              <a:t>track.method</a:t>
            </a:r>
            <a:r>
              <a:rPr lang="en-US" sz="1600" dirty="0">
                <a:solidFill>
                  <a:srgbClr val="FF0000"/>
                </a:solidFill>
              </a:rPr>
              <a:t> = 'ML’  </a:t>
            </a:r>
            <a:r>
              <a:rPr lang="en-US" sz="1600" i="1" dirty="0"/>
              <a:t>% hard coded</a:t>
            </a:r>
          </a:p>
          <a:p>
            <a:pPr marL="0" indent="0">
              <a:buNone/>
            </a:pPr>
            <a:r>
              <a:rPr lang="en-US" sz="1600" dirty="0"/>
              <a:t>        </a:t>
            </a:r>
            <a:r>
              <a:rPr lang="en-US" sz="1600" dirty="0" err="1"/>
              <a:t>track.layer_names</a:t>
            </a:r>
            <a:r>
              <a:rPr lang="en-US" sz="1600" dirty="0"/>
              <a:t> = {'</a:t>
            </a:r>
            <a:r>
              <a:rPr lang="en-US" sz="1600" dirty="0" err="1"/>
              <a:t>ML_layer</a:t>
            </a:r>
            <a:r>
              <a:rPr lang="en-US" sz="1600" dirty="0"/>
              <a:t>’}  % user changeable </a:t>
            </a:r>
          </a:p>
          <a:p>
            <a:pPr marL="0" indent="0">
              <a:buNone/>
            </a:pPr>
            <a:r>
              <a:rPr lang="en-US" sz="1600" dirty="0"/>
              <a:t>        </a:t>
            </a:r>
            <a:r>
              <a:rPr lang="en-US" sz="1600" dirty="0" err="1"/>
              <a:t>param_override.layer_tracker.echogram_source</a:t>
            </a:r>
            <a:r>
              <a:rPr lang="en-US" sz="1600" dirty="0"/>
              <a:t> = '</a:t>
            </a:r>
            <a:r>
              <a:rPr lang="en-US" sz="1600" dirty="0" err="1"/>
              <a:t>CSARP_post</a:t>
            </a:r>
            <a:r>
              <a:rPr lang="en-US" sz="1600" dirty="0"/>
              <a:t>/</a:t>
            </a:r>
            <a:r>
              <a:rPr lang="en-US" sz="1600" dirty="0" err="1"/>
              <a:t>qlook</a:t>
            </a:r>
            <a:r>
              <a:rPr lang="en-US" sz="1600" dirty="0"/>
              <a:t>’;  </a:t>
            </a:r>
            <a:r>
              <a:rPr lang="en-US" sz="1600" i="1" dirty="0"/>
              <a:t>% user changeable</a:t>
            </a:r>
          </a:p>
          <a:p>
            <a:pPr marL="0" indent="0">
              <a:buNone/>
            </a:pPr>
            <a:r>
              <a:rPr lang="en-US" sz="1800" dirty="0"/>
              <a:t>       </a:t>
            </a:r>
            <a:r>
              <a:rPr lang="en-US" sz="1600" dirty="0" err="1"/>
              <a:t>param_override.layer_tracker.layer_params</a:t>
            </a:r>
            <a:r>
              <a:rPr lang="en-US" sz="1600" dirty="0"/>
              <a:t>(</a:t>
            </a:r>
            <a:r>
              <a:rPr lang="en-US" sz="1600" dirty="0" err="1"/>
              <a:t>layer_idx</a:t>
            </a:r>
            <a:r>
              <a:rPr lang="en-US" sz="1600" dirty="0"/>
              <a:t>).</a:t>
            </a:r>
            <a:r>
              <a:rPr lang="en-US" sz="1600" dirty="0" err="1"/>
              <a:t>layerdata_source</a:t>
            </a:r>
            <a:r>
              <a:rPr lang="en-US" sz="1600" dirty="0"/>
              <a:t> = '</a:t>
            </a:r>
            <a:r>
              <a:rPr lang="en-US" sz="1600" dirty="0" err="1"/>
              <a:t>CSARP_post</a:t>
            </a:r>
            <a:r>
              <a:rPr lang="en-US" sz="1600" dirty="0"/>
              <a:t>/layer’;  </a:t>
            </a:r>
            <a:r>
              <a:rPr lang="en-US" sz="1600" i="1" dirty="0"/>
              <a:t>% user changeable</a:t>
            </a:r>
          </a:p>
          <a:p>
            <a:pPr marL="0" indent="0">
              <a:buNone/>
            </a:pPr>
            <a:r>
              <a:rPr lang="en-US" sz="1600" dirty="0"/>
              <a:t>        </a:t>
            </a:r>
            <a:r>
              <a:rPr lang="en-US" sz="1600" dirty="0" err="1"/>
              <a:t>param_override.layer_tracker.layer_params</a:t>
            </a:r>
            <a:r>
              <a:rPr lang="en-US" sz="1600" dirty="0"/>
              <a:t>(</a:t>
            </a:r>
            <a:r>
              <a:rPr lang="en-US" sz="1600" dirty="0" err="1"/>
              <a:t>layer_idx</a:t>
            </a:r>
            <a:r>
              <a:rPr lang="en-US" sz="1600" dirty="0"/>
              <a:t>).</a:t>
            </a:r>
            <a:r>
              <a:rPr lang="en-US" sz="1600" dirty="0" err="1"/>
              <a:t>layerdata_destination</a:t>
            </a:r>
            <a:r>
              <a:rPr lang="en-US" sz="1600" dirty="0"/>
              <a:t> = '~/</a:t>
            </a:r>
            <a:r>
              <a:rPr lang="en-US" sz="1600" dirty="0" err="1"/>
              <a:t>ML_prediction</a:t>
            </a:r>
            <a:r>
              <a:rPr lang="en-US" sz="1600" dirty="0"/>
              <a:t>’  </a:t>
            </a:r>
          </a:p>
          <a:p>
            <a:pPr marL="0" indent="0">
              <a:buNone/>
            </a:pPr>
            <a:r>
              <a:rPr lang="en-US" sz="1600" i="1" dirty="0"/>
              <a:t>       %  hard coded, the location for saving the layer files with tracked layers by ML tracker. If it was not </a:t>
            </a:r>
            <a:r>
              <a:rPr lang="en-US" sz="1600" i="1" dirty="0" err="1"/>
              <a:t>setor</a:t>
            </a:r>
            <a:r>
              <a:rPr lang="en-US" sz="1600" i="1" dirty="0"/>
              <a:t> empty, the source</a:t>
            </a:r>
          </a:p>
          <a:p>
            <a:pPr marL="0" indent="0">
              <a:buNone/>
            </a:pPr>
            <a:r>
              <a:rPr lang="en-US" sz="1600" i="1" dirty="0"/>
              <a:t>             layer files will be updated. </a:t>
            </a:r>
          </a:p>
          <a:p>
            <a:pPr marL="0" indent="0">
              <a:buNone/>
            </a:pPr>
            <a:endParaRPr lang="en-US" sz="1600" i="1" dirty="0"/>
          </a:p>
          <a:p>
            <a:r>
              <a:rPr lang="en-US" sz="2300" dirty="0"/>
              <a:t>The following functions will be called in sequence:</a:t>
            </a:r>
          </a:p>
          <a:p>
            <a:pPr marL="0" indent="0">
              <a:buNone/>
            </a:pPr>
            <a:r>
              <a:rPr lang="en-US" sz="1800" dirty="0"/>
              <a:t>        </a:t>
            </a:r>
            <a:r>
              <a:rPr lang="en-US" sz="1800" dirty="0" err="1"/>
              <a:t>run_layer_tracker.m</a:t>
            </a:r>
            <a:r>
              <a:rPr lang="en-US" sz="1800" dirty="0"/>
              <a:t>,   </a:t>
            </a:r>
            <a:r>
              <a:rPr lang="en-US" sz="1800" dirty="0" err="1"/>
              <a:t>layer_tracker.m</a:t>
            </a:r>
            <a:r>
              <a:rPr lang="en-US" sz="1800" dirty="0"/>
              <a:t>,    </a:t>
            </a:r>
            <a:r>
              <a:rPr lang="en-US" sz="1800" dirty="0" err="1"/>
              <a:t>layer_tracker_task.m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        </a:t>
            </a:r>
            <a:r>
              <a:rPr lang="en-US" sz="1800" dirty="0" err="1">
                <a:solidFill>
                  <a:srgbClr val="FF0000"/>
                </a:solidFill>
              </a:rPr>
              <a:t>return_ML_layers.m</a:t>
            </a:r>
            <a:r>
              <a:rPr lang="en-US" sz="1800" dirty="0">
                <a:solidFill>
                  <a:srgbClr val="FF0000"/>
                </a:solidFill>
              </a:rPr>
              <a:t>,  return_tracked_layers_argp.py, return_few_layers_argp.py</a:t>
            </a:r>
          </a:p>
          <a:p>
            <a:pPr marL="0" indent="0">
              <a:buNone/>
            </a:pPr>
            <a:r>
              <a:rPr lang="en-US" sz="1800" dirty="0"/>
              <a:t>        </a:t>
            </a:r>
            <a:r>
              <a:rPr lang="en-US" sz="1800" dirty="0" err="1"/>
              <a:t>layer_tracker_combine_task.m</a:t>
            </a:r>
            <a:r>
              <a:rPr lang="en-US" sz="1800" dirty="0"/>
              <a:t>, </a:t>
            </a:r>
            <a:r>
              <a:rPr lang="en-US" sz="1800" dirty="0" err="1"/>
              <a:t>runOpsCopyLayers.m</a:t>
            </a: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66849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9AF87-ADE4-1291-611B-744B3251C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86582-9ABD-FA4C-1D7B-7AEEA817C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5. Sample tracking results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5A609E-596D-179F-3958-E3649D71F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252" y="1595438"/>
            <a:ext cx="4219575" cy="633412"/>
          </a:xfrm>
        </p:spPr>
        <p:txBody>
          <a:bodyPr/>
          <a:lstStyle/>
          <a:p>
            <a:r>
              <a:rPr lang="en-US" dirty="0"/>
              <a:t>Greenland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253F3F-D5EC-A457-CEB0-09ED63D8F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4275" y="108347"/>
            <a:ext cx="4219575" cy="31646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A53AFC-3C4E-9FE1-FC79-6F6FD82DF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330" y="3429000"/>
            <a:ext cx="3957637" cy="296822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8FCBEAB-43BE-1C1F-55FB-0682C90489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4" t="26165" r="5648" b="26566"/>
          <a:stretch>
            <a:fillRect/>
          </a:stretch>
        </p:blipFill>
        <p:spPr>
          <a:xfrm>
            <a:off x="1024127" y="2133600"/>
            <a:ext cx="6367273" cy="29594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8AEB3D-0403-AA5A-A4D0-6C98E6B5BBDA}"/>
              </a:ext>
            </a:extLst>
          </p:cNvPr>
          <p:cNvSpPr txBox="1"/>
          <p:nvPr/>
        </p:nvSpPr>
        <p:spPr>
          <a:xfrm>
            <a:off x="631033" y="5016925"/>
            <a:ext cx="76228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Fig. 3  Sample tracking result from Greenland data in 2016. From left  to right, each panel corresponds to 1) input image; 2) probability map; 3) lowest threshold filtered image; 4) sorted label matrix; 5) tracked layers; 6) final filtered tracked layers</a:t>
            </a:r>
          </a:p>
        </p:txBody>
      </p:sp>
    </p:spTree>
    <p:extLst>
      <p:ext uri="{BB962C8B-B14F-4D97-AF65-F5344CB8AC3E}">
        <p14:creationId xmlns:p14="http://schemas.microsoft.com/office/powerpoint/2010/main" val="4235718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48535-CCBD-97E1-1108-C0DB043B1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3F816F9-6B8E-FD43-9A93-3A5A881B8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925" y="381001"/>
            <a:ext cx="2771775" cy="8572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Antarctica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44ADFC-7683-6C81-94E1-511291DFD7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792" t="38195" r="8542" b="39860"/>
          <a:stretch>
            <a:fillRect/>
          </a:stretch>
        </p:blipFill>
        <p:spPr>
          <a:xfrm>
            <a:off x="2066926" y="4226720"/>
            <a:ext cx="7467600" cy="15049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B4F25F-7A9D-A34A-476C-C6DD820AB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926" y="1238251"/>
            <a:ext cx="3495673" cy="26217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03ED6F-B972-ACDD-D9EE-6C8D276F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0726" y="1238251"/>
            <a:ext cx="3867150" cy="29003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61CA04-0FBE-30A1-EB4B-9C4E699ACDE9}"/>
              </a:ext>
            </a:extLst>
          </p:cNvPr>
          <p:cNvSpPr txBox="1"/>
          <p:nvPr/>
        </p:nvSpPr>
        <p:spPr>
          <a:xfrm>
            <a:off x="3128009" y="5635111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Fig. 4  sample tracking result from Antarctica 2025</a:t>
            </a:r>
          </a:p>
        </p:txBody>
      </p:sp>
    </p:spTree>
    <p:extLst>
      <p:ext uri="{BB962C8B-B14F-4D97-AF65-F5344CB8AC3E}">
        <p14:creationId xmlns:p14="http://schemas.microsoft.com/office/powerpoint/2010/main" val="3203707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63AC0-8680-AC7E-AD39-4B13DA04C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5E7F6-CF24-1871-0EAB-84BD7CAB4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5.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1C0EF-2FD0-83F9-9DD0-7F13895BB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3873"/>
            <a:ext cx="10515600" cy="4351338"/>
          </a:xfrm>
        </p:spPr>
        <p:txBody>
          <a:bodyPr>
            <a:normAutofit/>
          </a:bodyPr>
          <a:lstStyle/>
          <a:p>
            <a:r>
              <a:rPr lang="en-US" sz="1800" dirty="0"/>
              <a:t>Expand the AI training dataset  to include Antarctica data and other regions like Alaska.</a:t>
            </a:r>
          </a:p>
          <a:p>
            <a:endParaRPr lang="en-US" sz="1800" dirty="0"/>
          </a:p>
          <a:p>
            <a:r>
              <a:rPr lang="en-US" sz="1800" dirty="0"/>
              <a:t>Improve the ML models with the expanded training dataset.</a:t>
            </a:r>
          </a:p>
          <a:p>
            <a:endParaRPr lang="en-US" sz="1800" dirty="0"/>
          </a:p>
          <a:p>
            <a:r>
              <a:rPr lang="en-US" sz="1800" dirty="0"/>
              <a:t>Archive the training setup and steps so that the OPR toolbox community can contribute to improving the  ML tracker.</a:t>
            </a:r>
          </a:p>
        </p:txBody>
      </p:sp>
    </p:spTree>
    <p:extLst>
      <p:ext uri="{BB962C8B-B14F-4D97-AF65-F5344CB8AC3E}">
        <p14:creationId xmlns:p14="http://schemas.microsoft.com/office/powerpoint/2010/main" val="1581945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42F574388C4848B5E1CBB72757B8AB" ma:contentTypeVersion="13" ma:contentTypeDescription="Create a new document." ma:contentTypeScope="" ma:versionID="65319376049e777f99687ae8d7dde4a7">
  <xsd:schema xmlns:xsd="http://www.w3.org/2001/XMLSchema" xmlns:xs="http://www.w3.org/2001/XMLSchema" xmlns:p="http://schemas.microsoft.com/office/2006/metadata/properties" xmlns:ns2="fb6f25e5-293f-4228-b046-d851c7f96605" xmlns:ns3="75bd5857-3847-4547-8429-18646f7d64d9" targetNamespace="http://schemas.microsoft.com/office/2006/metadata/properties" ma:root="true" ma:fieldsID="808e0251f78f464dd240f76bbe9d5c50" ns2:_="" ns3:_="">
    <xsd:import namespace="fb6f25e5-293f-4228-b046-d851c7f96605"/>
    <xsd:import namespace="75bd5857-3847-4547-8429-18646f7d64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6f25e5-293f-4228-b046-d851c7f966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5c2c5899-478d-4689-af14-80570c5f1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bd5857-3847-4547-8429-18646f7d64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1a1b529-1fb1-4172-b7fb-0ce2f7e4bf32}" ma:internalName="TaxCatchAll" ma:showField="CatchAllData" ma:web="75bd5857-3847-4547-8429-18646f7d64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bd5857-3847-4547-8429-18646f7d64d9" xsi:nil="true"/>
    <lcf76f155ced4ddcb4097134ff3c332f xmlns="fb6f25e5-293f-4228-b046-d851c7f9660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4560BDC-6F0C-48FE-81E6-2B4DA2B4E507}"/>
</file>

<file path=customXml/itemProps2.xml><?xml version="1.0" encoding="utf-8"?>
<ds:datastoreItem xmlns:ds="http://schemas.openxmlformats.org/officeDocument/2006/customXml" ds:itemID="{D0782134-728A-45EF-A226-190B0EDC1E16}"/>
</file>

<file path=customXml/itemProps3.xml><?xml version="1.0" encoding="utf-8"?>
<ds:datastoreItem xmlns:ds="http://schemas.openxmlformats.org/officeDocument/2006/customXml" ds:itemID="{4DB61BE0-91DE-4A25-A288-8D7CDC98BA45}"/>
</file>

<file path=docProps/app.xml><?xml version="1.0" encoding="utf-8"?>
<Properties xmlns="http://schemas.openxmlformats.org/officeDocument/2006/extended-properties" xmlns:vt="http://schemas.openxmlformats.org/officeDocument/2006/docPropsVTypes">
  <TotalTime>4130</TotalTime>
  <Words>742</Words>
  <Application>Microsoft Office PowerPoint</Application>
  <PresentationFormat>Widescreen</PresentationFormat>
  <Paragraphs>56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Tracking of Snow Accumulation Layers Using ML Models Implemented in OPR Toolbox</vt:lpstr>
      <vt:lpstr>1. Overview</vt:lpstr>
      <vt:lpstr>2. ML_tracker setup</vt:lpstr>
      <vt:lpstr>3. Test of virtual python environment setup </vt:lpstr>
      <vt:lpstr>4. How to run ML_tacker</vt:lpstr>
      <vt:lpstr>5. Sample tracking results</vt:lpstr>
      <vt:lpstr>PowerPoint Presentation</vt:lpstr>
      <vt:lpstr>5. Future 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Li, Jilu</dc:creator>
  <cp:lastModifiedBy>Li, Jilu</cp:lastModifiedBy>
  <cp:revision>42</cp:revision>
  <dcterms:created xsi:type="dcterms:W3CDTF">2026-07-23T15:15:58Z</dcterms:created>
  <dcterms:modified xsi:type="dcterms:W3CDTF">2026-07-26T21:23:39Z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0x010100C242F574388C4848B5E1CBB72757B8AB</vt:lpwstr>
  </property>
</Properties>
</file>