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8" r:id="rId2"/>
  </p:sldMasterIdLst>
  <p:notesMasterIdLst>
    <p:notesMasterId r:id="rId14"/>
  </p:notesMasterIdLst>
  <p:sldIdLst>
    <p:sldId id="288" r:id="rId3"/>
    <p:sldId id="307" r:id="rId4"/>
    <p:sldId id="313" r:id="rId5"/>
    <p:sldId id="308" r:id="rId6"/>
    <p:sldId id="311" r:id="rId7"/>
    <p:sldId id="312" r:id="rId8"/>
    <p:sldId id="314" r:id="rId9"/>
    <p:sldId id="315" r:id="rId10"/>
    <p:sldId id="310" r:id="rId11"/>
    <p:sldId id="309" r:id="rId12"/>
    <p:sldId id="306" r:id="rId13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 Silva, Victor Berger" initials="dSVB" lastIdx="2" clrIdx="0">
    <p:extLst>
      <p:ext uri="{19B8F6BF-5375-455C-9EA6-DF929625EA0E}">
        <p15:presenceInfo xmlns:p15="http://schemas.microsoft.com/office/powerpoint/2012/main" userId="S-1-5-21-57989841-1078081533-682003330-2535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9F733"/>
    <a:srgbClr val="0099CC"/>
    <a:srgbClr val="EAB200"/>
    <a:srgbClr val="00487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05" autoAdjust="0"/>
  </p:normalViewPr>
  <p:slideViewPr>
    <p:cSldViewPr>
      <p:cViewPr varScale="1">
        <p:scale>
          <a:sx n="78" d="100"/>
          <a:sy n="78" d="100"/>
        </p:scale>
        <p:origin x="874" y="62"/>
      </p:cViewPr>
      <p:guideLst>
        <p:guide orient="horz" pos="2160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E829D0E6-263D-C14A-8F15-7AA06F944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9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85800"/>
            <a:ext cx="22098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85800"/>
            <a:ext cx="64770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2B9F0-B648-E544-8C69-747C6C11563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C3F8D-D499-1548-8090-6DED4AA2EAC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6D7EF-ED63-584B-AC3F-A82E40825DE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83854-6BE3-754C-9393-2A1E394B62CD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09EFC-944A-9442-AFA6-549D839E66DB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366B3-373C-4B49-8893-5B679144AD6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E1A1-F7AE-3540-BC5F-4F723238CB2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FEE97-E950-C147-829C-86A1E732CF1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93838"/>
            <a:ext cx="4038600" cy="207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17925"/>
            <a:ext cx="40386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48AC-96B4-A341-A028-599D1A2D322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85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905000"/>
            <a:ext cx="883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1028" name="Picture 4" descr="2011_AcademicPresentation_Template-01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3838"/>
            <a:ext cx="82296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1035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itchFamily="-112" charset="0"/>
              </a:defRPr>
            </a:lvl1pPr>
          </a:lstStyle>
          <a:p>
            <a:pPr>
              <a:defRPr/>
            </a:pPr>
            <a:fld id="{59ADDE7B-1BDD-1E40-A718-22E94E3E55E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  <p:pic>
        <p:nvPicPr>
          <p:cNvPr id="13317" name="Picture 6" descr="2011_AcademicPresentation_Template-02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2900" y="808037"/>
            <a:ext cx="8458200" cy="1470025"/>
          </a:xfrm>
        </p:spPr>
        <p:txBody>
          <a:bodyPr/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Thwaites </a:t>
            </a:r>
            <a:r>
              <a:rPr lang="en-US" dirty="0" smtClean="0"/>
              <a:t>MELT</a:t>
            </a:r>
            <a:br>
              <a:rPr lang="en-US" dirty="0" smtClean="0"/>
            </a:br>
            <a:r>
              <a:rPr lang="en-US" dirty="0" smtClean="0"/>
              <a:t>Accumulation </a:t>
            </a:r>
            <a:r>
              <a:rPr lang="en-US" dirty="0"/>
              <a:t>Radar</a:t>
            </a:r>
            <a:endParaRPr lang="en-US" sz="2800" cap="small" dirty="0"/>
          </a:p>
        </p:txBody>
      </p:sp>
      <p:sp>
        <p:nvSpPr>
          <p:cNvPr id="7" name="Subtitle 2"/>
          <p:cNvSpPr txBox="1">
            <a:spLocks noGrp="1"/>
          </p:cNvSpPr>
          <p:nvPr>
            <p:ph type="subTitle" idx="1"/>
          </p:nvPr>
        </p:nvSpPr>
        <p:spPr bwMode="auto">
          <a:xfrm>
            <a:off x="219075" y="2819400"/>
            <a:ext cx="8705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Paden, Fernando Rodriguez, Carl Robinson, Alejandra Escalera, Richard Hale, 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Krishana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Karidi, Cameron Lewis, Bradley Schroeder, 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Jiaxuan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Shang, Hara Talasila, Tom Jordan, Keith Nichols</a:t>
            </a:r>
            <a:endParaRPr lang="en-US" sz="2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Remote Sensing of Ice Sheets, University of Kansas, Lawrence,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British Antarctic Survey, Cambridge, UK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 marL="0" indent="0">
              <a:buNone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5556" y="2819400"/>
            <a:ext cx="79928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8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Time-Frequency Polynya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914400"/>
            <a:ext cx="6858002" cy="4261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23" y="3723775"/>
            <a:ext cx="3767823" cy="221982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338646"/>
            <a:ext cx="3200400" cy="238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Time-frequency analysis over sea ice polynya</a:t>
            </a:r>
          </a:p>
          <a:p>
            <a:r>
              <a:rPr lang="en-US" sz="2400" kern="0" dirty="0" smtClean="0"/>
              <a:t>Third harmonic aliasing on transmit?</a:t>
            </a:r>
            <a:endParaRPr lang="en-US" sz="24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9826" y="4457451"/>
            <a:ext cx="2819400" cy="13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Raw data shows odd envelope at end of pulse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3533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  <a:p>
            <a:pPr marL="0" indent="0" algn="just">
              <a:buNone/>
            </a:pPr>
            <a:endParaRPr lang="en-US" sz="1600" dirty="0" smtClean="0"/>
          </a:p>
          <a:p>
            <a:pPr marL="0" indent="0" algn="just">
              <a:buNone/>
            </a:pPr>
            <a:r>
              <a:rPr lang="en-US" sz="1600" dirty="0"/>
              <a:t>The radar data used in this work were collected as a part of </a:t>
            </a:r>
            <a:r>
              <a:rPr lang="en-US" sz="1600" dirty="0" smtClean="0"/>
              <a:t>the NSF-NERC Thwaites Initiative. </a:t>
            </a:r>
            <a:r>
              <a:rPr lang="en-US" sz="1600" dirty="0"/>
              <a:t>The radar system and SAR processing software were developed with support from the University of Kansas, NSF grant ANT-0424589, and NASA Operation IceBridge grant NNX16AH54G. </a:t>
            </a:r>
            <a:r>
              <a:rPr lang="en-US" sz="1600" dirty="0" smtClean="0"/>
              <a:t>We </a:t>
            </a:r>
            <a:r>
              <a:rPr lang="en-US" sz="1600" dirty="0"/>
              <a:t>also acknowledge the contributions of many CReSIS faculty, staff, and students who contributed to the radar system development and to </a:t>
            </a:r>
            <a:r>
              <a:rPr lang="en-US" sz="1600" dirty="0" smtClean="0"/>
              <a:t>the BAS </a:t>
            </a:r>
            <a:r>
              <a:rPr lang="en-US" sz="1600" dirty="0"/>
              <a:t>aircraft </a:t>
            </a:r>
            <a:r>
              <a:rPr lang="en-US" sz="1600" dirty="0" smtClean="0"/>
              <a:t>operations team </a:t>
            </a:r>
            <a:r>
              <a:rPr lang="en-US" sz="1600" dirty="0"/>
              <a:t>for flying and supporting the mission.</a:t>
            </a:r>
          </a:p>
          <a:p>
            <a:pPr marL="0" indent="0" algn="just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4400" dirty="0" smtClean="0"/>
              <a:t>THANK YOU!</a:t>
            </a:r>
          </a:p>
          <a:p>
            <a:pPr marL="0" indent="0">
              <a:buNone/>
            </a:pPr>
            <a:r>
              <a:rPr lang="en-US" sz="4400" dirty="0" smtClean="0"/>
              <a:t>QUESTIONS?</a:t>
            </a:r>
            <a:endParaRPr lang="en-US" sz="4400" dirty="0"/>
          </a:p>
        </p:txBody>
      </p:sp>
      <p:pic>
        <p:nvPicPr>
          <p:cNvPr id="5" name="Picture 2" descr="Image result for jayhaw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2224881" cy="222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Accumulation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9"/>
            <a:ext cx="8229600" cy="4221162"/>
          </a:xfrm>
        </p:spPr>
        <p:txBody>
          <a:bodyPr>
            <a:normAutofit fontScale="92500"/>
          </a:bodyPr>
          <a:lstStyle/>
          <a:p>
            <a:r>
              <a:rPr lang="en-US" dirty="0"/>
              <a:t>Accumulation rate is a key variable in interpreting </a:t>
            </a:r>
            <a:r>
              <a:rPr lang="en-US" dirty="0" smtClean="0"/>
              <a:t>surface </a:t>
            </a:r>
            <a:r>
              <a:rPr lang="en-US" dirty="0"/>
              <a:t>elevation measurements and in determining the mass input</a:t>
            </a:r>
          </a:p>
          <a:p>
            <a:r>
              <a:rPr lang="en-US" dirty="0" smtClean="0"/>
              <a:t>600-900 MHz frequency</a:t>
            </a:r>
          </a:p>
          <a:p>
            <a:pPr lvl="1"/>
            <a:r>
              <a:rPr lang="en-US" dirty="0" smtClean="0"/>
              <a:t>Large bandwidth and smaller antenna size</a:t>
            </a:r>
          </a:p>
          <a:p>
            <a:pPr lvl="1"/>
            <a:r>
              <a:rPr lang="en-US" dirty="0" smtClean="0"/>
              <a:t>Disadvantage due to increased ice attenuation, increased ice scattering leading to clutter and extinction, decreased conductive 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Compact size:</a:t>
            </a:r>
          </a:p>
          <a:p>
            <a:pPr lvl="1"/>
            <a:r>
              <a:rPr lang="en-US" dirty="0" smtClean="0"/>
              <a:t>30 lbs electronics, single 3U 19” rack box</a:t>
            </a:r>
          </a:p>
          <a:p>
            <a:r>
              <a:rPr lang="en-US" dirty="0" smtClean="0"/>
              <a:t>Increased transmit power: 400 W</a:t>
            </a:r>
          </a:p>
          <a:p>
            <a:r>
              <a:rPr lang="en-US" dirty="0" smtClean="0"/>
              <a:t>Shielded housing for antenna</a:t>
            </a:r>
          </a:p>
          <a:p>
            <a:r>
              <a:rPr lang="en-US" dirty="0" smtClean="0"/>
              <a:t>Calibration loop for amplitude/phase monitoring with transmit path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a) Anechoic Chamber</a:t>
            </a:r>
            <a:br>
              <a:rPr lang="en-US" dirty="0" smtClean="0"/>
            </a:br>
            <a:r>
              <a:rPr lang="en-US" dirty="0" smtClean="0"/>
              <a:t>b) Installed on BAS TO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9319"/>
            <a:ext cx="8229600" cy="39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Installed on BAS Twin Otter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1295400"/>
            <a:ext cx="5854338" cy="429736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493839"/>
            <a:ext cx="3505200" cy="437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3U mid-depth chassis</a:t>
            </a:r>
          </a:p>
          <a:p>
            <a:r>
              <a:rPr lang="en-US" sz="2800" kern="0" dirty="0" smtClean="0"/>
              <a:t>5.25” x 19” x 18.5”</a:t>
            </a:r>
          </a:p>
          <a:p>
            <a:r>
              <a:rPr lang="en-US" sz="2800" kern="0" dirty="0" smtClean="0"/>
              <a:t>30 lbs electronics</a:t>
            </a:r>
          </a:p>
          <a:p>
            <a:r>
              <a:rPr lang="en-US" sz="2800" kern="0" dirty="0" smtClean="0"/>
              <a:t>28 VDC aircraft power</a:t>
            </a:r>
          </a:p>
          <a:p>
            <a:endParaRPr lang="en-US" sz="2800" kern="0" dirty="0"/>
          </a:p>
          <a:p>
            <a:r>
              <a:rPr lang="en-US" sz="2800" kern="0" dirty="0" smtClean="0">
                <a:solidFill>
                  <a:srgbClr val="FF0000"/>
                </a:solidFill>
              </a:rPr>
              <a:t>Red box is accumulation radar</a:t>
            </a:r>
            <a:endParaRPr lang="en-US" sz="2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Issue…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471660"/>
            <a:ext cx="5791200" cy="43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Issue…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471660"/>
            <a:ext cx="5791200" cy="4341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200400"/>
            <a:ext cx="2286000" cy="6858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Compression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2286000"/>
            <a:ext cx="6234488" cy="367306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" y="1219200"/>
            <a:ext cx="3682181" cy="276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9826" y="4457451"/>
            <a:ext cx="2819400" cy="13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Echogram</a:t>
            </a:r>
            <a:endParaRPr lang="en-US" sz="2400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25281" y="1295234"/>
            <a:ext cx="2819400" cy="13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A-scope</a:t>
            </a:r>
          </a:p>
          <a:p>
            <a:pPr marL="0" indent="0">
              <a:buNone/>
            </a:pPr>
            <a:r>
              <a:rPr lang="en-US" sz="2400" kern="0" dirty="0" smtClean="0"/>
              <a:t>(single column marked in red)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27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8675</TotalTime>
  <Words>299</Words>
  <Application>Microsoft Office PowerPoint</Application>
  <PresentationFormat>Letter Paper (8.5x11 in)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Times New Roman</vt:lpstr>
      <vt:lpstr>Title Master</vt:lpstr>
      <vt:lpstr>Slide Master</vt:lpstr>
      <vt:lpstr>  Thwaites MELT Accumulation Radar</vt:lpstr>
      <vt:lpstr>Accumulation Radar</vt:lpstr>
      <vt:lpstr>Modifications</vt:lpstr>
      <vt:lpstr>Block Diagram</vt:lpstr>
      <vt:lpstr>a) Anechoic Chamber b) Installed on BAS TO</vt:lpstr>
      <vt:lpstr>Installed on BAS Twin Otter</vt:lpstr>
      <vt:lpstr>Issue… </vt:lpstr>
      <vt:lpstr>Issue… </vt:lpstr>
      <vt:lpstr>Pulse Compression</vt:lpstr>
      <vt:lpstr>Time-Frequency Polynya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Adam Lohoefener</dc:creator>
  <cp:lastModifiedBy>Paden, John D.</cp:lastModifiedBy>
  <cp:revision>334</cp:revision>
  <dcterms:created xsi:type="dcterms:W3CDTF">2011-11-09T21:13:25Z</dcterms:created>
  <dcterms:modified xsi:type="dcterms:W3CDTF">2019-07-12T17:45:40Z</dcterms:modified>
</cp:coreProperties>
</file>