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1.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9" r:id="rId5"/>
    <p:sldId id="256" r:id="rId6"/>
    <p:sldId id="477" r:id="rId7"/>
    <p:sldId id="261" r:id="rId8"/>
    <p:sldId id="260" r:id="rId9"/>
    <p:sldId id="456" r:id="rId10"/>
    <p:sldId id="258" r:id="rId11"/>
    <p:sldId id="479" r:id="rId12"/>
    <p:sldId id="476" r:id="rId13"/>
    <p:sldId id="269" r:id="rId14"/>
    <p:sldId id="265" r:id="rId15"/>
    <p:sldId id="278" r:id="rId16"/>
    <p:sldId id="257" r:id="rId17"/>
    <p:sldId id="267" r:id="rId18"/>
    <p:sldId id="4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3455" autoAdjust="0"/>
    <p:restoredTop sz="94660"/>
  </p:normalViewPr>
  <p:slideViewPr>
    <p:cSldViewPr snapToGrid="0">
      <p:cViewPr varScale="1">
        <p:scale>
          <a:sx n="151" d="100"/>
          <a:sy n="151" d="100"/>
        </p:scale>
        <p:origin x="100" y="3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04B180-68B4-45F4-9B90-EE4C3BA45658}" type="datetimeFigureOut">
              <a:rPr lang="en-US" smtClean="0"/>
              <a:t>3/29/2024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213187-C429-4C03-809D-A2C63F238183}" type="slidenum">
              <a:rPr lang="en-US" smtClean="0"/>
              <a:t>‹#›</a:t>
            </a:fld>
            <a:endParaRPr lang="en-US"/>
          </a:p>
        </p:txBody>
      </p:sp>
    </p:spTree>
    <p:extLst>
      <p:ext uri="{BB962C8B-B14F-4D97-AF65-F5344CB8AC3E}">
        <p14:creationId xmlns:p14="http://schemas.microsoft.com/office/powerpoint/2010/main" val="2175346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AR" dirty="0"/>
          </a:p>
        </p:txBody>
      </p:sp>
    </p:spTree>
    <p:extLst>
      <p:ext uri="{BB962C8B-B14F-4D97-AF65-F5344CB8AC3E}">
        <p14:creationId xmlns:p14="http://schemas.microsoft.com/office/powerpoint/2010/main" val="567707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40C82B6-6785-43ED-9ED7-2AA86D693EC9}"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57C43A-AA20-412B-A1B2-29444B30700B}" type="slidenum">
              <a:rPr lang="en-US" smtClean="0"/>
              <a:t>‹#›</a:t>
            </a:fld>
            <a:endParaRPr lang="en-US"/>
          </a:p>
        </p:txBody>
      </p:sp>
    </p:spTree>
    <p:extLst>
      <p:ext uri="{BB962C8B-B14F-4D97-AF65-F5344CB8AC3E}">
        <p14:creationId xmlns:p14="http://schemas.microsoft.com/office/powerpoint/2010/main" val="2376848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0C82B6-6785-43ED-9ED7-2AA86D693EC9}"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57C43A-AA20-412B-A1B2-29444B30700B}" type="slidenum">
              <a:rPr lang="en-US" smtClean="0"/>
              <a:t>‹#›</a:t>
            </a:fld>
            <a:endParaRPr lang="en-US"/>
          </a:p>
        </p:txBody>
      </p:sp>
    </p:spTree>
    <p:extLst>
      <p:ext uri="{BB962C8B-B14F-4D97-AF65-F5344CB8AC3E}">
        <p14:creationId xmlns:p14="http://schemas.microsoft.com/office/powerpoint/2010/main" val="545536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0C82B6-6785-43ED-9ED7-2AA86D693EC9}"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57C43A-AA20-412B-A1B2-29444B30700B}" type="slidenum">
              <a:rPr lang="en-US" smtClean="0"/>
              <a:t>‹#›</a:t>
            </a:fld>
            <a:endParaRPr lang="en-US"/>
          </a:p>
        </p:txBody>
      </p:sp>
    </p:spTree>
    <p:extLst>
      <p:ext uri="{BB962C8B-B14F-4D97-AF65-F5344CB8AC3E}">
        <p14:creationId xmlns:p14="http://schemas.microsoft.com/office/powerpoint/2010/main" val="1418287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A9449FA-51C0-40FC-9A5C-73AE870B1745}"/>
              </a:ext>
            </a:extLst>
          </p:cNvPr>
          <p:cNvGraphicFramePr>
            <a:graphicFrameLocks noChangeAspect="1"/>
          </p:cNvGraphicFramePr>
          <p:nvPr userDrawn="1">
            <p:custDataLst>
              <p:tags r:id="rId1"/>
            </p:custDataLst>
            <p:extLst>
              <p:ext uri="{D42A27DB-BD31-4B8C-83A1-F6EECF244321}">
                <p14:modId xmlns:p14="http://schemas.microsoft.com/office/powerpoint/2010/main" val="3544667275"/>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8" name="Object 7" hidden="1">
                        <a:extLst>
                          <a:ext uri="{FF2B5EF4-FFF2-40B4-BE49-F238E27FC236}">
                            <a16:creationId xmlns:a16="http://schemas.microsoft.com/office/drawing/2014/main" id="{FA9449FA-51C0-40FC-9A5C-73AE870B1745}"/>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771F0236-BDDC-4A59-AC24-2651B321ACD6}"/>
              </a:ext>
            </a:extLst>
          </p:cNvPr>
          <p:cNvSpPr/>
          <p:nvPr userDrawn="1">
            <p:custDataLst>
              <p:tags r:id="rId2"/>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dirty="0">
              <a:latin typeface="Proxima Nova Extrabld"/>
              <a:ea typeface="+mj-ea"/>
              <a:cs typeface="+mj-cs"/>
              <a:sym typeface="Proxima Nova Extrabld"/>
            </a:endParaRPr>
          </a:p>
        </p:txBody>
      </p:sp>
      <p:sp>
        <p:nvSpPr>
          <p:cNvPr id="2" name="Title 1">
            <a:extLst>
              <a:ext uri="{FF2B5EF4-FFF2-40B4-BE49-F238E27FC236}">
                <a16:creationId xmlns:a16="http://schemas.microsoft.com/office/drawing/2014/main" id="{4AAD3BCC-2F72-4C1C-8F29-1E3A75BE39A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E9195DE-DBBB-4709-8777-20F8ECAF978F}"/>
              </a:ext>
            </a:extLst>
          </p:cNvPr>
          <p:cNvSpPr>
            <a:spLocks noGrp="1"/>
          </p:cNvSpPr>
          <p:nvPr>
            <p:ph type="sldNum" sz="quarter" idx="12"/>
          </p:nvPr>
        </p:nvSpPr>
        <p:spPr/>
        <p:txBody>
          <a:bodyPr/>
          <a:lstStyle>
            <a:lvl1pPr>
              <a:defRPr>
                <a:solidFill>
                  <a:schemeClr val="tx1">
                    <a:lumMod val="50000"/>
                    <a:lumOff val="50000"/>
                  </a:schemeClr>
                </a:solidFill>
              </a:defRPr>
            </a:lvl1pPr>
          </a:lstStyle>
          <a:p>
            <a:fld id="{67F96A62-E048-4C0C-BA9E-567C17F87BBE}" type="slidenum">
              <a:rPr lang="en-US" smtClean="0"/>
              <a:pPr/>
              <a:t>‹#›</a:t>
            </a:fld>
            <a:endParaRPr lang="en-US" dirty="0"/>
          </a:p>
        </p:txBody>
      </p:sp>
      <p:sp>
        <p:nvSpPr>
          <p:cNvPr id="9" name="Content Placeholder 2">
            <a:extLst>
              <a:ext uri="{FF2B5EF4-FFF2-40B4-BE49-F238E27FC236}">
                <a16:creationId xmlns:a16="http://schemas.microsoft.com/office/drawing/2014/main" id="{99FDA7C9-59BF-4BA6-A7B9-F7F9C57A76B8}"/>
              </a:ext>
            </a:extLst>
          </p:cNvPr>
          <p:cNvSpPr>
            <a:spLocks noGrp="1"/>
          </p:cNvSpPr>
          <p:nvPr>
            <p:ph sz="quarter" idx="13"/>
          </p:nvPr>
        </p:nvSpPr>
        <p:spPr>
          <a:xfrm>
            <a:off x="348448" y="1397000"/>
            <a:ext cx="11437152" cy="4572000"/>
          </a:xfrm>
          <a:prstGeom prst="rect">
            <a:avLst/>
          </a:prstGeom>
        </p:spPr>
        <p:txBody>
          <a:bodyPr>
            <a:normAutofit/>
          </a:bodyPr>
          <a:lstStyle>
            <a:lvl1pPr>
              <a:defRPr sz="1867">
                <a:latin typeface="Arial" panose="020B0604020202020204" pitchFamily="34" charset="0"/>
                <a:cs typeface="Arial" panose="020B0604020202020204" pitchFamily="34" charset="0"/>
              </a:defRPr>
            </a:lvl1pPr>
            <a:lvl2pPr marL="609585" indent="-304792">
              <a:buFont typeface="Arial" panose="020B0604020202020204" pitchFamily="34" charset="0"/>
              <a:buChar char="−"/>
              <a:defRPr sz="1867">
                <a:latin typeface="Arial" panose="020B0604020202020204" pitchFamily="34" charset="0"/>
                <a:cs typeface="Arial" panose="020B0604020202020204" pitchFamily="34" charset="0"/>
              </a:defRPr>
            </a:lvl2pPr>
            <a:lvl3pPr marL="914377" indent="-304792">
              <a:buFont typeface="Arial" panose="020B0604020202020204" pitchFamily="34" charset="0"/>
              <a:buChar char="−"/>
              <a:defRPr sz="1867">
                <a:latin typeface="Arial" panose="020B0604020202020204" pitchFamily="34" charset="0"/>
                <a:cs typeface="Arial" panose="020B0604020202020204" pitchFamily="34" charset="0"/>
              </a:defRPr>
            </a:lvl3pPr>
            <a:lvl4pPr marL="1219170" indent="-304792">
              <a:buFont typeface="Arial" panose="020B0604020202020204" pitchFamily="34" charset="0"/>
              <a:buChar char="−"/>
              <a:defRPr sz="1867">
                <a:latin typeface="Arial" panose="020B0604020202020204" pitchFamily="34" charset="0"/>
                <a:cs typeface="Arial" panose="020B0604020202020204" pitchFamily="34" charset="0"/>
              </a:defRPr>
            </a:lvl4pPr>
            <a:lvl5pPr marL="1523962" indent="-304792">
              <a:buFont typeface="Arial" panose="020B0604020202020204" pitchFamily="34" charset="0"/>
              <a:buChar char="−"/>
              <a:defRPr sz="1867">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1019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0C82B6-6785-43ED-9ED7-2AA86D693EC9}"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57C43A-AA20-412B-A1B2-29444B30700B}" type="slidenum">
              <a:rPr lang="en-US" smtClean="0"/>
              <a:t>‹#›</a:t>
            </a:fld>
            <a:endParaRPr lang="en-US"/>
          </a:p>
        </p:txBody>
      </p:sp>
    </p:spTree>
    <p:extLst>
      <p:ext uri="{BB962C8B-B14F-4D97-AF65-F5344CB8AC3E}">
        <p14:creationId xmlns:p14="http://schemas.microsoft.com/office/powerpoint/2010/main" val="3254593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0C82B6-6785-43ED-9ED7-2AA86D693EC9}"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57C43A-AA20-412B-A1B2-29444B30700B}" type="slidenum">
              <a:rPr lang="en-US" smtClean="0"/>
              <a:t>‹#›</a:t>
            </a:fld>
            <a:endParaRPr lang="en-US"/>
          </a:p>
        </p:txBody>
      </p:sp>
    </p:spTree>
    <p:extLst>
      <p:ext uri="{BB962C8B-B14F-4D97-AF65-F5344CB8AC3E}">
        <p14:creationId xmlns:p14="http://schemas.microsoft.com/office/powerpoint/2010/main" val="458875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0C82B6-6785-43ED-9ED7-2AA86D693EC9}" type="datetimeFigureOut">
              <a:rPr lang="en-US" smtClean="0"/>
              <a:t>3/29/2024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57C43A-AA20-412B-A1B2-29444B30700B}" type="slidenum">
              <a:rPr lang="en-US" smtClean="0"/>
              <a:t>‹#›</a:t>
            </a:fld>
            <a:endParaRPr lang="en-US"/>
          </a:p>
        </p:txBody>
      </p:sp>
    </p:spTree>
    <p:extLst>
      <p:ext uri="{BB962C8B-B14F-4D97-AF65-F5344CB8AC3E}">
        <p14:creationId xmlns:p14="http://schemas.microsoft.com/office/powerpoint/2010/main" val="4276119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0C82B6-6785-43ED-9ED7-2AA86D693EC9}" type="datetimeFigureOut">
              <a:rPr lang="en-US" smtClean="0"/>
              <a:t>3/29/2024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57C43A-AA20-412B-A1B2-29444B30700B}" type="slidenum">
              <a:rPr lang="en-US" smtClean="0"/>
              <a:t>‹#›</a:t>
            </a:fld>
            <a:endParaRPr lang="en-US"/>
          </a:p>
        </p:txBody>
      </p:sp>
    </p:spTree>
    <p:extLst>
      <p:ext uri="{BB962C8B-B14F-4D97-AF65-F5344CB8AC3E}">
        <p14:creationId xmlns:p14="http://schemas.microsoft.com/office/powerpoint/2010/main" val="2808973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0C82B6-6785-43ED-9ED7-2AA86D693EC9}" type="datetimeFigureOut">
              <a:rPr lang="en-US" smtClean="0"/>
              <a:t>3/29/2024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57C43A-AA20-412B-A1B2-29444B30700B}" type="slidenum">
              <a:rPr lang="en-US" smtClean="0"/>
              <a:t>‹#›</a:t>
            </a:fld>
            <a:endParaRPr lang="en-US"/>
          </a:p>
        </p:txBody>
      </p:sp>
    </p:spTree>
    <p:extLst>
      <p:ext uri="{BB962C8B-B14F-4D97-AF65-F5344CB8AC3E}">
        <p14:creationId xmlns:p14="http://schemas.microsoft.com/office/powerpoint/2010/main" val="3214348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C82B6-6785-43ED-9ED7-2AA86D693EC9}" type="datetimeFigureOut">
              <a:rPr lang="en-US" smtClean="0"/>
              <a:t>3/29/2024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57C43A-AA20-412B-A1B2-29444B30700B}" type="slidenum">
              <a:rPr lang="en-US" smtClean="0"/>
              <a:t>‹#›</a:t>
            </a:fld>
            <a:endParaRPr lang="en-US"/>
          </a:p>
        </p:txBody>
      </p:sp>
    </p:spTree>
    <p:extLst>
      <p:ext uri="{BB962C8B-B14F-4D97-AF65-F5344CB8AC3E}">
        <p14:creationId xmlns:p14="http://schemas.microsoft.com/office/powerpoint/2010/main" val="3566229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40C82B6-6785-43ED-9ED7-2AA86D693EC9}" type="datetimeFigureOut">
              <a:rPr lang="en-US" smtClean="0"/>
              <a:t>3/29/2024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57C43A-AA20-412B-A1B2-29444B30700B}" type="slidenum">
              <a:rPr lang="en-US" smtClean="0"/>
              <a:t>‹#›</a:t>
            </a:fld>
            <a:endParaRPr lang="en-US"/>
          </a:p>
        </p:txBody>
      </p:sp>
    </p:spTree>
    <p:extLst>
      <p:ext uri="{BB962C8B-B14F-4D97-AF65-F5344CB8AC3E}">
        <p14:creationId xmlns:p14="http://schemas.microsoft.com/office/powerpoint/2010/main" val="3806792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40C82B6-6785-43ED-9ED7-2AA86D693EC9}" type="datetimeFigureOut">
              <a:rPr lang="en-US" smtClean="0"/>
              <a:t>3/29/2024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57C43A-AA20-412B-A1B2-29444B30700B}" type="slidenum">
              <a:rPr lang="en-US" smtClean="0"/>
              <a:t>‹#›</a:t>
            </a:fld>
            <a:endParaRPr lang="en-US"/>
          </a:p>
        </p:txBody>
      </p:sp>
    </p:spTree>
    <p:extLst>
      <p:ext uri="{BB962C8B-B14F-4D97-AF65-F5344CB8AC3E}">
        <p14:creationId xmlns:p14="http://schemas.microsoft.com/office/powerpoint/2010/main" val="1978982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0C82B6-6785-43ED-9ED7-2AA86D693EC9}" type="datetimeFigureOut">
              <a:rPr lang="en-US" smtClean="0"/>
              <a:t>3/29/2024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57C43A-AA20-412B-A1B2-29444B30700B}" type="slidenum">
              <a:rPr lang="en-US" smtClean="0"/>
              <a:t>‹#›</a:t>
            </a:fld>
            <a:endParaRPr lang="en-US"/>
          </a:p>
        </p:txBody>
      </p:sp>
    </p:spTree>
    <p:extLst>
      <p:ext uri="{BB962C8B-B14F-4D97-AF65-F5344CB8AC3E}">
        <p14:creationId xmlns:p14="http://schemas.microsoft.com/office/powerpoint/2010/main" val="2141337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hyperlink" Target="https://www.nasa.gov/feature/goddard/2022/nasa-helps-fly-drone-in-alaska-to-study-sea-ice-thickness" TargetMode="Externa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hamber.ku.edu/"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jpg"/><Relationship Id="rId5" Type="http://schemas.openxmlformats.org/officeDocument/2006/relationships/image" Target="../media/image14.jp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jp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294874"/>
            <a:ext cx="12191999" cy="544748"/>
          </a:xfrm>
        </p:spPr>
        <p:txBody>
          <a:bodyPr>
            <a:noAutofit/>
          </a:bodyPr>
          <a:lstStyle/>
          <a:p>
            <a:r>
              <a:rPr lang="en-US" sz="3600" b="1" dirty="0">
                <a:latin typeface="Arial" panose="020B0604020202020204" pitchFamily="34" charset="0"/>
                <a:cs typeface="Arial" panose="020B0604020202020204" pitchFamily="34" charset="0"/>
              </a:rPr>
              <a:t>Center for Remote Sensing and Integrated Systems</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(CReSIS)</a:t>
            </a:r>
          </a:p>
        </p:txBody>
      </p:sp>
      <p:sp>
        <p:nvSpPr>
          <p:cNvPr id="10" name="Content Placeholder 9"/>
          <p:cNvSpPr>
            <a:spLocks noGrp="1"/>
          </p:cNvSpPr>
          <p:nvPr>
            <p:ph idx="1"/>
          </p:nvPr>
        </p:nvSpPr>
        <p:spPr>
          <a:xfrm>
            <a:off x="347493" y="1132378"/>
            <a:ext cx="6154907" cy="5519232"/>
          </a:xfrm>
        </p:spPr>
        <p:txBody>
          <a:bodyPr>
            <a:normAutofit fontScale="70000" lnSpcReduction="20000"/>
          </a:bodyPr>
          <a:lstStyle/>
          <a:p>
            <a:pPr marL="0" indent="0" algn="just">
              <a:buNone/>
            </a:pPr>
            <a:r>
              <a:rPr lang="en-US" sz="3200" b="1" dirty="0"/>
              <a:t>Overview:</a:t>
            </a:r>
          </a:p>
          <a:p>
            <a:pPr algn="just"/>
            <a:r>
              <a:rPr lang="en-US" dirty="0"/>
              <a:t>KU/RSL has a long 50+ year history of remote sensing with a focus on the polar regions since the early 90s.</a:t>
            </a:r>
          </a:p>
          <a:p>
            <a:pPr lvl="0" algn="just"/>
            <a:r>
              <a:rPr lang="en-US" dirty="0"/>
              <a:t>CReSIS was founded in 2005 as part of a $50 million 10-year NSF Science and Technology Center to study ice sheets.</a:t>
            </a:r>
          </a:p>
          <a:p>
            <a:pPr lvl="0" algn="just"/>
            <a:r>
              <a:rPr lang="en-US" dirty="0"/>
              <a:t>The center is internationally recognized as a leader in radar system design, deployment, and data analysis for monitoring of sea ice and ice sheets.</a:t>
            </a:r>
          </a:p>
          <a:p>
            <a:pPr lvl="0" algn="just"/>
            <a:r>
              <a:rPr lang="en-US" dirty="0"/>
              <a:t>Other major investments include projects such as</a:t>
            </a:r>
          </a:p>
          <a:p>
            <a:pPr lvl="1" algn="just"/>
            <a:r>
              <a:rPr lang="en-US" dirty="0"/>
              <a:t>10-year involvement in NASA Operation Ice Bridge, the largest NASA airborne mission to date</a:t>
            </a:r>
          </a:p>
          <a:p>
            <a:pPr lvl="1" algn="just"/>
            <a:r>
              <a:rPr lang="en-US" dirty="0"/>
              <a:t>Development of systems for purchase and loans (e.g. German Alfred Wegener Institute, the British Antarctic Survey, etc.)</a:t>
            </a:r>
          </a:p>
          <a:p>
            <a:pPr lvl="1" algn="just">
              <a:lnSpc>
                <a:spcPct val="105000"/>
              </a:lnSpc>
            </a:pPr>
            <a:r>
              <a:rPr lang="en-US" dirty="0"/>
              <a:t>Projects from Paul G. Allen Family Foundation and </a:t>
            </a:r>
            <a:r>
              <a:rPr lang="en-US" dirty="0" err="1"/>
              <a:t>Heising</a:t>
            </a:r>
            <a:r>
              <a:rPr lang="en-US" dirty="0"/>
              <a:t>-Simons Foundation,</a:t>
            </a:r>
          </a:p>
          <a:p>
            <a:pPr lvl="0" algn="just"/>
            <a:r>
              <a:rPr lang="en-US" dirty="0"/>
              <a:t>CReSIS includes faculty from aerospace and electrical engineering, geology, and geography as well as dedicated research faculty, technicians, administrative staff. Post docs, GRAs, and undergraduates are involved in all aspects of the center research.</a:t>
            </a:r>
          </a:p>
        </p:txBody>
      </p:sp>
      <p:pic>
        <p:nvPicPr>
          <p:cNvPr id="2" name="Picture 1"/>
          <p:cNvPicPr>
            <a:picLocks noChangeAspect="1"/>
          </p:cNvPicPr>
          <p:nvPr/>
        </p:nvPicPr>
        <p:blipFill>
          <a:blip r:embed="rId2"/>
          <a:stretch>
            <a:fillRect/>
          </a:stretch>
        </p:blipFill>
        <p:spPr>
          <a:xfrm>
            <a:off x="6741704" y="3450041"/>
            <a:ext cx="5450296" cy="3407959"/>
          </a:xfrm>
          <a:prstGeom prst="rect">
            <a:avLst/>
          </a:prstGeom>
        </p:spPr>
      </p:pic>
      <p:pic>
        <p:nvPicPr>
          <p:cNvPr id="3" name="Picture 2"/>
          <p:cNvPicPr>
            <a:picLocks noChangeAspect="1"/>
          </p:cNvPicPr>
          <p:nvPr/>
        </p:nvPicPr>
        <p:blipFill>
          <a:blip r:embed="rId3"/>
          <a:stretch>
            <a:fillRect/>
          </a:stretch>
        </p:blipFill>
        <p:spPr>
          <a:xfrm>
            <a:off x="6743700" y="839622"/>
            <a:ext cx="5448300" cy="2622755"/>
          </a:xfrm>
          <a:prstGeom prst="rect">
            <a:avLst/>
          </a:prstGeom>
        </p:spPr>
      </p:pic>
    </p:spTree>
    <p:extLst>
      <p:ext uri="{BB962C8B-B14F-4D97-AF65-F5344CB8AC3E}">
        <p14:creationId xmlns:p14="http://schemas.microsoft.com/office/powerpoint/2010/main" val="2104453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2C5EE0C-B874-4123-8939-E612F69165D9}"/>
              </a:ext>
            </a:extLst>
          </p:cNvPr>
          <p:cNvPicPr>
            <a:picLocks noChangeAspect="1"/>
          </p:cNvPicPr>
          <p:nvPr/>
        </p:nvPicPr>
        <p:blipFill rotWithShape="1">
          <a:blip r:embed="rId2"/>
          <a:srcRect t="22750" b="2249"/>
          <a:stretch/>
        </p:blipFill>
        <p:spPr>
          <a:xfrm>
            <a:off x="-2771" y="1"/>
            <a:ext cx="12194771" cy="6857999"/>
          </a:xfrm>
          <a:prstGeom prst="rect">
            <a:avLst/>
          </a:prstGeom>
        </p:spPr>
      </p:pic>
      <p:pic>
        <p:nvPicPr>
          <p:cNvPr id="4" name="Picture 3" descr="A group of people standing next to a plane on a runway&#10;&#10;Description automatically generated with medium confidence">
            <a:extLst>
              <a:ext uri="{FF2B5EF4-FFF2-40B4-BE49-F238E27FC236}">
                <a16:creationId xmlns:a16="http://schemas.microsoft.com/office/drawing/2014/main" id="{849B2FF4-9FFD-49BC-9E78-21657A33CBA2}"/>
              </a:ext>
            </a:extLst>
          </p:cNvPr>
          <p:cNvPicPr>
            <a:picLocks noChangeAspect="1"/>
          </p:cNvPicPr>
          <p:nvPr/>
        </p:nvPicPr>
        <p:blipFill rotWithShape="1">
          <a:blip r:embed="rId3">
            <a:extLst>
              <a:ext uri="{28A0092B-C50C-407E-A947-70E740481C1C}">
                <a14:useLocalDpi xmlns:a14="http://schemas.microsoft.com/office/drawing/2010/main" val="0"/>
              </a:ext>
            </a:extLst>
          </a:blip>
          <a:srcRect t="23137" b="24706"/>
          <a:stretch/>
        </p:blipFill>
        <p:spPr>
          <a:xfrm>
            <a:off x="5198789" y="0"/>
            <a:ext cx="6993212" cy="2735580"/>
          </a:xfrm>
          <a:prstGeom prst="rect">
            <a:avLst/>
          </a:prstGeom>
        </p:spPr>
      </p:pic>
      <p:pic>
        <p:nvPicPr>
          <p:cNvPr id="12" name="Picture 11" descr="A picture containing text, grass, field, mammal&#10;&#10;Description automatically generated">
            <a:extLst>
              <a:ext uri="{FF2B5EF4-FFF2-40B4-BE49-F238E27FC236}">
                <a16:creationId xmlns:a16="http://schemas.microsoft.com/office/drawing/2014/main" id="{4B6EEC0B-C1FD-4637-99CE-150C2379BE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25340"/>
            <a:ext cx="5209540" cy="2232660"/>
          </a:xfrm>
          <a:prstGeom prst="rect">
            <a:avLst/>
          </a:prstGeom>
        </p:spPr>
      </p:pic>
      <p:sp>
        <p:nvSpPr>
          <p:cNvPr id="13" name="Title 3">
            <a:extLst>
              <a:ext uri="{FF2B5EF4-FFF2-40B4-BE49-F238E27FC236}">
                <a16:creationId xmlns:a16="http://schemas.microsoft.com/office/drawing/2014/main" id="{0D3B7CCC-BF45-4C2A-BD3F-D0F247A6C605}"/>
              </a:ext>
            </a:extLst>
          </p:cNvPr>
          <p:cNvSpPr txBox="1">
            <a:spLocks/>
          </p:cNvSpPr>
          <p:nvPr/>
        </p:nvSpPr>
        <p:spPr>
          <a:xfrm>
            <a:off x="1074420" y="220345"/>
            <a:ext cx="399288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C000">
                    <a:lumMod val="40000"/>
                    <a:lumOff val="60000"/>
                  </a:srgbClr>
                </a:solidFill>
                <a:effectLst/>
                <a:uLnTx/>
                <a:uFillTx/>
                <a:latin typeface="Calibri Light" panose="020F0302020204030204"/>
                <a:ea typeface="+mj-ea"/>
                <a:cs typeface="+mj-cs"/>
              </a:rPr>
              <a:t>Success &amp;</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C000">
                    <a:lumMod val="40000"/>
                    <a:lumOff val="60000"/>
                  </a:srgbClr>
                </a:solidFill>
                <a:effectLst/>
                <a:uLnTx/>
                <a:uFillTx/>
                <a:latin typeface="Calibri Light" panose="020F0302020204030204"/>
                <a:ea typeface="+mj-ea"/>
                <a:cs typeface="+mj-cs"/>
              </a:rPr>
              <a:t>Future Research</a:t>
            </a:r>
          </a:p>
        </p:txBody>
      </p:sp>
      <p:sp>
        <p:nvSpPr>
          <p:cNvPr id="7" name="TextBox 6">
            <a:extLst>
              <a:ext uri="{FF2B5EF4-FFF2-40B4-BE49-F238E27FC236}">
                <a16:creationId xmlns:a16="http://schemas.microsoft.com/office/drawing/2014/main" id="{613E897F-7041-4057-B8CF-7D4F35324681}"/>
              </a:ext>
            </a:extLst>
          </p:cNvPr>
          <p:cNvSpPr txBox="1"/>
          <p:nvPr/>
        </p:nvSpPr>
        <p:spPr>
          <a:xfrm>
            <a:off x="914623" y="6488668"/>
            <a:ext cx="10154964"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https://www.nasa.gov/feature/goddard/2022/nasa-helps-fly-drone-in-alaska-to-study-sea-ice-thickness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664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outdoor, sky, hiking, mountain&#10;&#10;Description automatically generated">
            <a:extLst>
              <a:ext uri="{FF2B5EF4-FFF2-40B4-BE49-F238E27FC236}">
                <a16:creationId xmlns:a16="http://schemas.microsoft.com/office/drawing/2014/main" id="{BD2A939B-895C-572C-4781-CAA39ABFE0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61" r="11379" b="1388"/>
          <a:stretch/>
        </p:blipFill>
        <p:spPr>
          <a:xfrm>
            <a:off x="1524000" y="0"/>
            <a:ext cx="9144000" cy="6858000"/>
          </a:xfrm>
          <a:prstGeom prst="rect">
            <a:avLst/>
          </a:prstGeom>
        </p:spPr>
      </p:pic>
      <p:sp>
        <p:nvSpPr>
          <p:cNvPr id="6" name="Title 1"/>
          <p:cNvSpPr txBox="1">
            <a:spLocks/>
          </p:cNvSpPr>
          <p:nvPr/>
        </p:nvSpPr>
        <p:spPr>
          <a:xfrm>
            <a:off x="1524000" y="428625"/>
            <a:ext cx="9144000" cy="1339453"/>
          </a:xfrm>
          <a:prstGeom prst="rect">
            <a:avLst/>
          </a:prstGeom>
        </p:spPr>
        <p:txBody>
          <a:bodyPr vert="horz" lIns="68580" tIns="34290" rIns="68580" bIns="3429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25" b="1" dirty="0">
                <a:latin typeface="Arial" panose="020B0604020202020204" pitchFamily="34" charset="0"/>
                <a:cs typeface="Arial" panose="020B0604020202020204" pitchFamily="34" charset="0"/>
              </a:rPr>
              <a:t>Deployed VHF and HF RADAR Sounders in 2022 (and soon 2024)</a:t>
            </a:r>
          </a:p>
          <a:p>
            <a:endParaRPr lang="en-US" sz="4500" b="1" dirty="0">
              <a:latin typeface="Arial" panose="020B0604020202020204" pitchFamily="34" charset="0"/>
              <a:cs typeface="Arial" panose="020B0604020202020204" pitchFamily="34" charset="0"/>
            </a:endParaRPr>
          </a:p>
          <a:p>
            <a:r>
              <a:rPr lang="en-US" sz="4500" b="1" dirty="0">
                <a:latin typeface="Arial" panose="020B0604020202020204" pitchFamily="34" charset="0"/>
                <a:cs typeface="Arial" panose="020B0604020202020204" pitchFamily="34" charset="0"/>
              </a:rPr>
              <a:t>VHF Radar integrated to Aurelia X6-Pro shown here.</a:t>
            </a:r>
          </a:p>
        </p:txBody>
      </p:sp>
    </p:spTree>
    <p:extLst>
      <p:ext uri="{BB962C8B-B14F-4D97-AF65-F5344CB8AC3E}">
        <p14:creationId xmlns:p14="http://schemas.microsoft.com/office/powerpoint/2010/main" val="436425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633427" y="1065559"/>
            <a:ext cx="1634609" cy="3010542"/>
          </a:xfrm>
          <a:prstGeom prst="rect">
            <a:avLst/>
          </a:prstGeom>
        </p:spPr>
      </p:pic>
      <p:pic>
        <p:nvPicPr>
          <p:cNvPr id="10" name="Picture 9"/>
          <p:cNvPicPr>
            <a:picLocks noChangeAspect="1"/>
          </p:cNvPicPr>
          <p:nvPr/>
        </p:nvPicPr>
        <p:blipFill>
          <a:blip r:embed="rId3"/>
          <a:stretch>
            <a:fillRect/>
          </a:stretch>
        </p:blipFill>
        <p:spPr>
          <a:xfrm>
            <a:off x="1649293" y="1071998"/>
            <a:ext cx="1656699" cy="3000724"/>
          </a:xfrm>
          <a:prstGeom prst="rect">
            <a:avLst/>
          </a:prstGeom>
        </p:spPr>
      </p:pic>
      <p:pic>
        <p:nvPicPr>
          <p:cNvPr id="11" name="Picture 10"/>
          <p:cNvPicPr>
            <a:picLocks noChangeAspect="1"/>
          </p:cNvPicPr>
          <p:nvPr/>
        </p:nvPicPr>
        <p:blipFill>
          <a:blip r:embed="rId4"/>
          <a:stretch>
            <a:fillRect/>
          </a:stretch>
        </p:blipFill>
        <p:spPr>
          <a:xfrm>
            <a:off x="4956503" y="1072931"/>
            <a:ext cx="1632061" cy="3003170"/>
          </a:xfrm>
          <a:prstGeom prst="rect">
            <a:avLst/>
          </a:prstGeom>
        </p:spPr>
      </p:pic>
      <p:sp>
        <p:nvSpPr>
          <p:cNvPr id="12" name="Title 1"/>
          <p:cNvSpPr>
            <a:spLocks noGrp="1"/>
          </p:cNvSpPr>
          <p:nvPr>
            <p:ph type="title"/>
          </p:nvPr>
        </p:nvSpPr>
        <p:spPr>
          <a:xfrm>
            <a:off x="1747412" y="-113411"/>
            <a:ext cx="6268641" cy="1071563"/>
          </a:xfrm>
        </p:spPr>
        <p:txBody>
          <a:bodyPr>
            <a:normAutofit/>
          </a:bodyPr>
          <a:lstStyle/>
          <a:p>
            <a:pPr algn="ctr"/>
            <a:r>
              <a:rPr lang="en-US" sz="4219" b="1" dirty="0">
                <a:latin typeface="Arial" panose="020B0604020202020204" pitchFamily="34" charset="0"/>
                <a:cs typeface="Arial" panose="020B0604020202020204" pitchFamily="34" charset="0"/>
              </a:rPr>
              <a:t>RADAR (Electronics)</a:t>
            </a:r>
          </a:p>
        </p:txBody>
      </p:sp>
      <p:sp>
        <p:nvSpPr>
          <p:cNvPr id="13" name="Title 1"/>
          <p:cNvSpPr txBox="1">
            <a:spLocks/>
          </p:cNvSpPr>
          <p:nvPr/>
        </p:nvSpPr>
        <p:spPr>
          <a:xfrm>
            <a:off x="6677139" y="777006"/>
            <a:ext cx="1476551" cy="30599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b="1" dirty="0"/>
              <a:t>T/R Module</a:t>
            </a:r>
          </a:p>
        </p:txBody>
      </p:sp>
      <p:sp>
        <p:nvSpPr>
          <p:cNvPr id="14" name="Title 1"/>
          <p:cNvSpPr txBox="1">
            <a:spLocks/>
          </p:cNvSpPr>
          <p:nvPr/>
        </p:nvSpPr>
        <p:spPr>
          <a:xfrm>
            <a:off x="3048750" y="717572"/>
            <a:ext cx="2121694" cy="497681"/>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b="1" dirty="0"/>
              <a:t>TX Driver</a:t>
            </a:r>
          </a:p>
        </p:txBody>
      </p:sp>
      <p:sp>
        <p:nvSpPr>
          <p:cNvPr id="15" name="Title 1"/>
          <p:cNvSpPr txBox="1">
            <a:spLocks/>
          </p:cNvSpPr>
          <p:nvPr/>
        </p:nvSpPr>
        <p:spPr>
          <a:xfrm>
            <a:off x="1730543" y="698384"/>
            <a:ext cx="1610492" cy="497681"/>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b="1" dirty="0"/>
              <a:t>RX Module</a:t>
            </a:r>
          </a:p>
        </p:txBody>
      </p:sp>
      <p:sp>
        <p:nvSpPr>
          <p:cNvPr id="16" name="Title 1"/>
          <p:cNvSpPr txBox="1">
            <a:spLocks/>
          </p:cNvSpPr>
          <p:nvPr/>
        </p:nvSpPr>
        <p:spPr>
          <a:xfrm>
            <a:off x="4564800" y="692725"/>
            <a:ext cx="2121694" cy="497681"/>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b="1" dirty="0"/>
              <a:t>TX PA</a:t>
            </a:r>
          </a:p>
        </p:txBody>
      </p:sp>
      <p:pic>
        <p:nvPicPr>
          <p:cNvPr id="18" name="Picture 17"/>
          <p:cNvPicPr>
            <a:picLocks noChangeAspect="1"/>
          </p:cNvPicPr>
          <p:nvPr/>
        </p:nvPicPr>
        <p:blipFill>
          <a:blip r:embed="rId5"/>
          <a:stretch>
            <a:fillRect/>
          </a:stretch>
        </p:blipFill>
        <p:spPr>
          <a:xfrm>
            <a:off x="3363516" y="1071563"/>
            <a:ext cx="1538356" cy="3001778"/>
          </a:xfrm>
          <a:prstGeom prst="rect">
            <a:avLst/>
          </a:prstGeom>
        </p:spPr>
      </p:pic>
      <p:pic>
        <p:nvPicPr>
          <p:cNvPr id="2" name="Picture 1">
            <a:extLst>
              <a:ext uri="{FF2B5EF4-FFF2-40B4-BE49-F238E27FC236}">
                <a16:creationId xmlns:a16="http://schemas.microsoft.com/office/drawing/2014/main" id="{599587E9-B3D0-83D4-26B6-0B8167164331}"/>
              </a:ext>
            </a:extLst>
          </p:cNvPr>
          <p:cNvPicPr>
            <a:picLocks noChangeAspect="1"/>
          </p:cNvPicPr>
          <p:nvPr/>
        </p:nvPicPr>
        <p:blipFill>
          <a:blip r:embed="rId6"/>
          <a:stretch>
            <a:fillRect/>
          </a:stretch>
        </p:blipFill>
        <p:spPr>
          <a:xfrm>
            <a:off x="8480576" y="946553"/>
            <a:ext cx="1878379" cy="1568056"/>
          </a:xfrm>
          <a:prstGeom prst="rect">
            <a:avLst/>
          </a:prstGeom>
        </p:spPr>
      </p:pic>
      <p:sp>
        <p:nvSpPr>
          <p:cNvPr id="3" name="Title 1">
            <a:extLst>
              <a:ext uri="{FF2B5EF4-FFF2-40B4-BE49-F238E27FC236}">
                <a16:creationId xmlns:a16="http://schemas.microsoft.com/office/drawing/2014/main" id="{1289093F-4618-FB41-A5A5-93EEBFB945F7}"/>
              </a:ext>
            </a:extLst>
          </p:cNvPr>
          <p:cNvSpPr txBox="1">
            <a:spLocks/>
          </p:cNvSpPr>
          <p:nvPr/>
        </p:nvSpPr>
        <p:spPr>
          <a:xfrm>
            <a:off x="8346282" y="375047"/>
            <a:ext cx="2161761" cy="30599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b="1" dirty="0"/>
              <a:t>Integrated with</a:t>
            </a:r>
          </a:p>
          <a:p>
            <a:pPr algn="ctr"/>
            <a:r>
              <a:rPr lang="en-US" sz="2100" b="1" dirty="0"/>
              <a:t>Data </a:t>
            </a:r>
            <a:r>
              <a:rPr lang="en-US" sz="2100" b="1" dirty="0" err="1"/>
              <a:t>Acq</a:t>
            </a:r>
            <a:r>
              <a:rPr lang="en-US" sz="2100" b="1" dirty="0"/>
              <a:t>. System and DGPS.</a:t>
            </a:r>
          </a:p>
        </p:txBody>
      </p:sp>
      <p:graphicFrame>
        <p:nvGraphicFramePr>
          <p:cNvPr id="4" name="Table 3">
            <a:extLst>
              <a:ext uri="{FF2B5EF4-FFF2-40B4-BE49-F238E27FC236}">
                <a16:creationId xmlns:a16="http://schemas.microsoft.com/office/drawing/2014/main" id="{C5163C23-B981-5DE1-47A0-E573270F918C}"/>
              </a:ext>
            </a:extLst>
          </p:cNvPr>
          <p:cNvGraphicFramePr>
            <a:graphicFrameLocks noGrp="1"/>
          </p:cNvGraphicFramePr>
          <p:nvPr/>
        </p:nvGraphicFramePr>
        <p:xfrm>
          <a:off x="8485708" y="2627046"/>
          <a:ext cx="1880701" cy="1599708"/>
        </p:xfrm>
        <a:graphic>
          <a:graphicData uri="http://schemas.openxmlformats.org/drawingml/2006/table">
            <a:tbl>
              <a:tblPr>
                <a:tableStyleId>{5C22544A-7EE6-4342-B048-85BDC9FD1C3A}</a:tableStyleId>
              </a:tblPr>
              <a:tblGrid>
                <a:gridCol w="1013816">
                  <a:extLst>
                    <a:ext uri="{9D8B030D-6E8A-4147-A177-3AD203B41FA5}">
                      <a16:colId xmlns:a16="http://schemas.microsoft.com/office/drawing/2014/main" val="685699436"/>
                    </a:ext>
                  </a:extLst>
                </a:gridCol>
                <a:gridCol w="866885">
                  <a:extLst>
                    <a:ext uri="{9D8B030D-6E8A-4147-A177-3AD203B41FA5}">
                      <a16:colId xmlns:a16="http://schemas.microsoft.com/office/drawing/2014/main" val="1526346421"/>
                    </a:ext>
                  </a:extLst>
                </a:gridCol>
              </a:tblGrid>
              <a:tr h="266618">
                <a:tc>
                  <a:txBody>
                    <a:bodyPr/>
                    <a:lstStyle/>
                    <a:p>
                      <a:pPr algn="ctr" fontAlgn="b"/>
                      <a:r>
                        <a:rPr lang="en-US" sz="1200" b="1" u="none" strike="noStrike" dirty="0">
                          <a:effectLst/>
                        </a:rPr>
                        <a:t>Parameter</a:t>
                      </a:r>
                      <a:endParaRPr lang="en-US" sz="1200" b="1"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200" b="1" u="none" strike="noStrike" dirty="0">
                          <a:effectLst/>
                        </a:rPr>
                        <a:t>Value</a:t>
                      </a:r>
                      <a:endParaRPr lang="en-US" sz="12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15799345"/>
                  </a:ext>
                </a:extLst>
              </a:tr>
              <a:tr h="266618">
                <a:tc>
                  <a:txBody>
                    <a:bodyPr/>
                    <a:lstStyle/>
                    <a:p>
                      <a:pPr algn="ctr" fontAlgn="b"/>
                      <a:r>
                        <a:rPr lang="en-US" sz="1200" b="1" u="none" strike="noStrike" dirty="0">
                          <a:effectLst/>
                        </a:rPr>
                        <a:t>Center Freq.</a:t>
                      </a:r>
                      <a:endParaRPr lang="en-US" sz="1200" b="1"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200" b="1" u="none" strike="noStrike" dirty="0">
                          <a:effectLst/>
                        </a:rPr>
                        <a:t>195 MHz</a:t>
                      </a:r>
                      <a:endParaRPr lang="en-US" sz="12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044429277"/>
                  </a:ext>
                </a:extLst>
              </a:tr>
              <a:tr h="266618">
                <a:tc>
                  <a:txBody>
                    <a:bodyPr/>
                    <a:lstStyle/>
                    <a:p>
                      <a:pPr algn="ctr" fontAlgn="b"/>
                      <a:r>
                        <a:rPr lang="en-US" sz="1200" b="1" u="none" strike="noStrike" dirty="0">
                          <a:effectLst/>
                        </a:rPr>
                        <a:t>Bandwidth</a:t>
                      </a:r>
                      <a:endParaRPr lang="en-US" sz="1200" b="1"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200" b="1" u="none" strike="noStrike">
                          <a:effectLst/>
                        </a:rPr>
                        <a:t>18 MHz</a:t>
                      </a:r>
                      <a:endParaRPr lang="en-US" sz="1200" b="1"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022507716"/>
                  </a:ext>
                </a:extLst>
              </a:tr>
              <a:tr h="266618">
                <a:tc>
                  <a:txBody>
                    <a:bodyPr/>
                    <a:lstStyle/>
                    <a:p>
                      <a:pPr algn="ctr" fontAlgn="b"/>
                      <a:r>
                        <a:rPr lang="en-US" sz="1200" b="1" u="none" strike="noStrike" dirty="0">
                          <a:effectLst/>
                        </a:rPr>
                        <a:t>TX Power</a:t>
                      </a:r>
                      <a:endParaRPr lang="en-US" sz="1200" b="1"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200" b="1" u="none" strike="noStrike">
                          <a:effectLst/>
                        </a:rPr>
                        <a:t>100 W</a:t>
                      </a:r>
                      <a:endParaRPr lang="en-US" sz="1200" b="1"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243038764"/>
                  </a:ext>
                </a:extLst>
              </a:tr>
              <a:tr h="266618">
                <a:tc>
                  <a:txBody>
                    <a:bodyPr/>
                    <a:lstStyle/>
                    <a:p>
                      <a:pPr algn="ctr" fontAlgn="b"/>
                      <a:r>
                        <a:rPr lang="en-US" sz="1200" b="1" u="none" strike="noStrike">
                          <a:effectLst/>
                        </a:rPr>
                        <a:t>RX Gain </a:t>
                      </a:r>
                      <a:endParaRPr lang="en-US" sz="1200" b="1"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US" sz="1200" b="1" u="none" strike="noStrike" dirty="0">
                          <a:effectLst/>
                        </a:rPr>
                        <a:t>50 dB</a:t>
                      </a:r>
                      <a:endParaRPr lang="en-US" sz="12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772931661"/>
                  </a:ext>
                </a:extLst>
              </a:tr>
              <a:tr h="266618">
                <a:tc>
                  <a:txBody>
                    <a:bodyPr/>
                    <a:lstStyle/>
                    <a:p>
                      <a:pPr algn="ctr" fontAlgn="b"/>
                      <a:r>
                        <a:rPr lang="en-US" sz="1200" b="1" u="none" strike="noStrike">
                          <a:effectLst/>
                        </a:rPr>
                        <a:t>Antenna Gain</a:t>
                      </a:r>
                      <a:endParaRPr lang="en-US" sz="1200" b="1"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US" sz="1200" b="1" u="none" strike="noStrike" dirty="0">
                          <a:effectLst/>
                        </a:rPr>
                        <a:t>10 dB</a:t>
                      </a:r>
                      <a:endParaRPr lang="en-US" sz="12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778529527"/>
                  </a:ext>
                </a:extLst>
              </a:tr>
            </a:tbl>
          </a:graphicData>
        </a:graphic>
      </p:graphicFrame>
      <p:pic>
        <p:nvPicPr>
          <p:cNvPr id="5" name="Picture 4">
            <a:extLst>
              <a:ext uri="{FF2B5EF4-FFF2-40B4-BE49-F238E27FC236}">
                <a16:creationId xmlns:a16="http://schemas.microsoft.com/office/drawing/2014/main" id="{45A41529-F907-C197-7F38-33BED94A7388}"/>
              </a:ext>
            </a:extLst>
          </p:cNvPr>
          <p:cNvPicPr>
            <a:picLocks noChangeAspect="1"/>
          </p:cNvPicPr>
          <p:nvPr/>
        </p:nvPicPr>
        <p:blipFill>
          <a:blip r:embed="rId7"/>
          <a:stretch>
            <a:fillRect/>
          </a:stretch>
        </p:blipFill>
        <p:spPr>
          <a:xfrm>
            <a:off x="1595438" y="4286250"/>
            <a:ext cx="3327374" cy="2357438"/>
          </a:xfrm>
          <a:prstGeom prst="rect">
            <a:avLst/>
          </a:prstGeom>
        </p:spPr>
      </p:pic>
      <p:pic>
        <p:nvPicPr>
          <p:cNvPr id="6" name="Picture 5">
            <a:extLst>
              <a:ext uri="{FF2B5EF4-FFF2-40B4-BE49-F238E27FC236}">
                <a16:creationId xmlns:a16="http://schemas.microsoft.com/office/drawing/2014/main" id="{D55D9360-B292-D537-8D96-3C757E303E7D}"/>
              </a:ext>
            </a:extLst>
          </p:cNvPr>
          <p:cNvPicPr>
            <a:picLocks noChangeAspect="1"/>
          </p:cNvPicPr>
          <p:nvPr/>
        </p:nvPicPr>
        <p:blipFill rotWithShape="1">
          <a:blip r:embed="rId8"/>
          <a:srcRect l="6724" t="5008" r="8440" b="4959"/>
          <a:stretch/>
        </p:blipFill>
        <p:spPr>
          <a:xfrm>
            <a:off x="4970860" y="4286250"/>
            <a:ext cx="3029093" cy="2411016"/>
          </a:xfrm>
          <a:prstGeom prst="rect">
            <a:avLst/>
          </a:prstGeom>
        </p:spPr>
      </p:pic>
      <p:pic>
        <p:nvPicPr>
          <p:cNvPr id="7" name="Picture 6">
            <a:extLst>
              <a:ext uri="{FF2B5EF4-FFF2-40B4-BE49-F238E27FC236}">
                <a16:creationId xmlns:a16="http://schemas.microsoft.com/office/drawing/2014/main" id="{C4A034F3-47A1-18F9-6EC3-4D0C08EA484A}"/>
              </a:ext>
            </a:extLst>
          </p:cNvPr>
          <p:cNvPicPr>
            <a:picLocks noChangeAspect="1"/>
          </p:cNvPicPr>
          <p:nvPr/>
        </p:nvPicPr>
        <p:blipFill rotWithShape="1">
          <a:blip r:embed="rId9"/>
          <a:srcRect l="17679"/>
          <a:stretch/>
        </p:blipFill>
        <p:spPr>
          <a:xfrm>
            <a:off x="8016053" y="4339828"/>
            <a:ext cx="2555874" cy="2196703"/>
          </a:xfrm>
          <a:prstGeom prst="rect">
            <a:avLst/>
          </a:prstGeom>
        </p:spPr>
      </p:pic>
    </p:spTree>
    <p:extLst>
      <p:ext uri="{BB962C8B-B14F-4D97-AF65-F5344CB8AC3E}">
        <p14:creationId xmlns:p14="http://schemas.microsoft.com/office/powerpoint/2010/main" val="4198054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8847" y="732167"/>
            <a:ext cx="5962850" cy="3912427"/>
          </a:xfrm>
          <a:prstGeom prst="rect">
            <a:avLst/>
          </a:prstGeom>
        </p:spPr>
      </p:pic>
      <p:sp>
        <p:nvSpPr>
          <p:cNvPr id="9" name="Title 8"/>
          <p:cNvSpPr>
            <a:spLocks noGrp="1"/>
          </p:cNvSpPr>
          <p:nvPr>
            <p:ph type="title"/>
          </p:nvPr>
        </p:nvSpPr>
        <p:spPr>
          <a:xfrm>
            <a:off x="461254" y="116733"/>
            <a:ext cx="11269493" cy="544748"/>
          </a:xfrm>
        </p:spPr>
        <p:txBody>
          <a:bodyPr>
            <a:noAutofit/>
          </a:bodyPr>
          <a:lstStyle/>
          <a:p>
            <a:r>
              <a:rPr lang="en-US" sz="3600" b="1" dirty="0">
                <a:latin typeface="Arial" panose="020B0604020202020204" pitchFamily="34" charset="0"/>
                <a:cs typeface="Arial" panose="020B0604020202020204" pitchFamily="34" charset="0"/>
              </a:rPr>
              <a:t>Wheat Canopy Height using Ultra-Wideband Radar</a:t>
            </a:r>
          </a:p>
        </p:txBody>
      </p:sp>
      <p:sp>
        <p:nvSpPr>
          <p:cNvPr id="10" name="Content Placeholder 9"/>
          <p:cNvSpPr>
            <a:spLocks noGrp="1"/>
          </p:cNvSpPr>
          <p:nvPr>
            <p:ph idx="1"/>
          </p:nvPr>
        </p:nvSpPr>
        <p:spPr>
          <a:xfrm>
            <a:off x="784459" y="822962"/>
            <a:ext cx="4499811" cy="2699885"/>
          </a:xfrm>
        </p:spPr>
        <p:txBody>
          <a:bodyPr>
            <a:normAutofit fontScale="92500" lnSpcReduction="20000"/>
          </a:bodyPr>
          <a:lstStyle/>
          <a:p>
            <a:pPr marL="0" indent="0">
              <a:buNone/>
            </a:pPr>
            <a:r>
              <a:rPr lang="en-US" sz="3200" b="1" dirty="0"/>
              <a:t>Project Description:</a:t>
            </a:r>
          </a:p>
          <a:p>
            <a:pPr marL="0" indent="0">
              <a:lnSpc>
                <a:spcPct val="110000"/>
              </a:lnSpc>
              <a:buNone/>
            </a:pPr>
            <a:r>
              <a:rPr lang="en-US" sz="2600" dirty="0"/>
              <a:t>Collaborative effort with KSU to develop an efficient platform to collect high-resolution radar sounding measurements of the internal structure of wheat plots for breeding trial.</a:t>
            </a:r>
          </a:p>
          <a:p>
            <a:pPr marL="0" indent="0">
              <a:lnSpc>
                <a:spcPct val="110000"/>
              </a:lnSpc>
              <a:buNone/>
            </a:pPr>
            <a:endParaRPr lang="en-US" sz="2600" dirty="0"/>
          </a:p>
          <a:p>
            <a:pPr marL="0" lvl="0" indent="0">
              <a:buNone/>
            </a:pPr>
            <a:endParaRPr lang="en-US" sz="3200" b="1" dirty="0">
              <a:solidFill>
                <a:prstClr val="black"/>
              </a:solidFill>
            </a:endParaRPr>
          </a:p>
        </p:txBody>
      </p:sp>
      <p:sp>
        <p:nvSpPr>
          <p:cNvPr id="12" name="TextBox 11"/>
          <p:cNvSpPr txBox="1"/>
          <p:nvPr/>
        </p:nvSpPr>
        <p:spPr>
          <a:xfrm>
            <a:off x="7382577" y="4192877"/>
            <a:ext cx="3936733" cy="369332"/>
          </a:xfrm>
          <a:prstGeom prst="rect">
            <a:avLst/>
          </a:prstGeom>
          <a:noFill/>
        </p:spPr>
        <p:txBody>
          <a:bodyPr wrap="square" rtlCol="0">
            <a:spAutoFit/>
          </a:bodyPr>
          <a:lstStyle/>
          <a:p>
            <a:r>
              <a:rPr lang="en-US" b="1" dirty="0">
                <a:solidFill>
                  <a:srgbClr val="FFFF00"/>
                </a:solidFill>
              </a:rPr>
              <a:t>Wheat Cart &amp; Radar in Viola, Kansas</a:t>
            </a:r>
          </a:p>
        </p:txBody>
      </p:sp>
      <p:pic>
        <p:nvPicPr>
          <p:cNvPr id="16" name="Picture 15"/>
          <p:cNvPicPr>
            <a:picLocks noChangeAspect="1"/>
          </p:cNvPicPr>
          <p:nvPr/>
        </p:nvPicPr>
        <p:blipFill>
          <a:blip r:embed="rId3"/>
          <a:stretch>
            <a:fillRect/>
          </a:stretch>
        </p:blipFill>
        <p:spPr>
          <a:xfrm>
            <a:off x="164818" y="3335155"/>
            <a:ext cx="6765371" cy="3392004"/>
          </a:xfrm>
          <a:prstGeom prst="rect">
            <a:avLst/>
          </a:prstGeom>
        </p:spPr>
      </p:pic>
      <p:sp>
        <p:nvSpPr>
          <p:cNvPr id="17" name="Content Placeholder 9"/>
          <p:cNvSpPr txBox="1">
            <a:spLocks/>
          </p:cNvSpPr>
          <p:nvPr/>
        </p:nvSpPr>
        <p:spPr>
          <a:xfrm>
            <a:off x="7058526" y="4772529"/>
            <a:ext cx="4963428" cy="1657147"/>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8000" dirty="0"/>
              <a:t>Radar results show the ability to detect and track wheat head and flag leaf layers at various frequency bands and growth stage.</a:t>
            </a:r>
          </a:p>
          <a:p>
            <a:pPr marL="0" indent="0">
              <a:lnSpc>
                <a:spcPct val="110000"/>
              </a:lnSpc>
              <a:buNone/>
            </a:pPr>
            <a:r>
              <a:rPr lang="en-US" sz="4800" i="1" dirty="0"/>
              <a:t>Image and Results:  D. Gomez-Garcia, F. Rodriguez-Morales, C. Leuschen, and S. Welch, High-Throughput Phenotyping of Wheat Canopy Height using Ultra-Wideband Radar: First Results, IEEE </a:t>
            </a:r>
            <a:r>
              <a:rPr lang="en-US" sz="4800" i="1" dirty="0" err="1"/>
              <a:t>Geosci</a:t>
            </a:r>
            <a:r>
              <a:rPr lang="en-US" sz="4800" i="1" dirty="0"/>
              <a:t>. Rem. Sens. Lett., 2019.</a:t>
            </a:r>
          </a:p>
        </p:txBody>
      </p:sp>
    </p:spTree>
    <p:extLst>
      <p:ext uri="{BB962C8B-B14F-4D97-AF65-F5344CB8AC3E}">
        <p14:creationId xmlns:p14="http://schemas.microsoft.com/office/powerpoint/2010/main" val="443966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rotWithShape="1">
          <a:blip r:embed="rId2" cstate="print">
            <a:extLst>
              <a:ext uri="{28A0092B-C50C-407E-A947-70E740481C1C}">
                <a14:useLocalDpi xmlns:a14="http://schemas.microsoft.com/office/drawing/2010/main" val="0"/>
              </a:ext>
            </a:extLst>
          </a:blip>
          <a:srcRect l="10293" t="16181" r="214" b="12167"/>
          <a:stretch/>
        </p:blipFill>
        <p:spPr>
          <a:xfrm>
            <a:off x="0" y="0"/>
            <a:ext cx="12192000" cy="6858000"/>
          </a:xfrm>
          <a:prstGeom prst="rect">
            <a:avLst/>
          </a:prstGeom>
        </p:spPr>
      </p:pic>
      <p:sp>
        <p:nvSpPr>
          <p:cNvPr id="6" name="Rectangle 5"/>
          <p:cNvSpPr/>
          <p:nvPr/>
        </p:nvSpPr>
        <p:spPr>
          <a:xfrm>
            <a:off x="8021781" y="-1"/>
            <a:ext cx="4170217" cy="4585855"/>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lIns="76200" rIns="73152" rtlCol="0" anchor="t" anchorCtr="0"/>
          <a:lstStyle/>
          <a:p>
            <a:pPr lvl="0" algn="ctr" defTabSz="457200"/>
            <a:r>
              <a:rPr lang="en-US" altLang="en-US" sz="2000" b="1" dirty="0">
                <a:solidFill>
                  <a:srgbClr val="5B9BD5">
                    <a:lumMod val="50000"/>
                  </a:srgbClr>
                </a:solidFill>
              </a:rPr>
              <a:t>UWB Soil/Snow Mini Radar System</a:t>
            </a:r>
            <a:endParaRPr lang="en-US" sz="2000" dirty="0">
              <a:solidFill>
                <a:srgbClr val="5B9BD5">
                  <a:lumMod val="50000"/>
                </a:srgbClr>
              </a:solidFill>
              <a:latin typeface="Arial" panose="020B0604020202020204" pitchFamily="34" charset="0"/>
              <a:cs typeface="Arial" panose="020B0604020202020204" pitchFamily="34" charset="0"/>
            </a:endParaRPr>
          </a:p>
          <a:p>
            <a:pPr algn="just" defTabSz="457200"/>
            <a:endParaRPr lang="en-US" sz="1600" dirty="0">
              <a:solidFill>
                <a:prstClr val="black"/>
              </a:solidFill>
              <a:latin typeface="Arial" panose="020B0604020202020204" pitchFamily="34" charset="0"/>
              <a:cs typeface="Arial" panose="020B0604020202020204" pitchFamily="34" charset="0"/>
            </a:endParaRPr>
          </a:p>
          <a:p>
            <a:pPr algn="just" defTabSz="457200"/>
            <a:r>
              <a:rPr lang="en-US" sz="1600" dirty="0">
                <a:solidFill>
                  <a:prstClr val="black"/>
                </a:solidFill>
                <a:latin typeface="Arial" panose="020B0604020202020204" pitchFamily="34" charset="0"/>
                <a:cs typeface="Arial" panose="020B0604020202020204" pitchFamily="34" charset="0"/>
              </a:rPr>
              <a:t>A miniaturized snow radar system is being developed for integration on a small rotary wing UAV.</a:t>
            </a:r>
          </a:p>
          <a:p>
            <a:pPr algn="just" defTabSz="457200"/>
            <a:r>
              <a:rPr lang="en-US" sz="1600" dirty="0">
                <a:solidFill>
                  <a:prstClr val="black"/>
                </a:solidFill>
                <a:latin typeface="Arial" panose="020B0604020202020204" pitchFamily="34" charset="0"/>
                <a:cs typeface="Arial" panose="020B0604020202020204" pitchFamily="34" charset="0"/>
              </a:rPr>
              <a:t>	</a:t>
            </a:r>
          </a:p>
          <a:p>
            <a:pPr algn="just" defTabSz="457200"/>
            <a:endParaRPr lang="en-US" sz="1600" dirty="0">
              <a:solidFill>
                <a:prstClr val="black"/>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812" t="483" r="2296" b="-483"/>
          <a:stretch/>
        </p:blipFill>
        <p:spPr>
          <a:xfrm>
            <a:off x="8129542" y="1416140"/>
            <a:ext cx="3965476" cy="3101518"/>
          </a:xfrm>
          <a:prstGeom prst="rect">
            <a:avLst/>
          </a:prstGeom>
        </p:spPr>
      </p:pic>
    </p:spTree>
    <p:extLst>
      <p:ext uri="{BB962C8B-B14F-4D97-AF65-F5344CB8AC3E}">
        <p14:creationId xmlns:p14="http://schemas.microsoft.com/office/powerpoint/2010/main" val="1754710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385" y="227560"/>
            <a:ext cx="10515600" cy="654471"/>
          </a:xfrm>
        </p:spPr>
        <p:txBody>
          <a:bodyPr>
            <a:normAutofit fontScale="90000"/>
          </a:bodyPr>
          <a:lstStyle/>
          <a:p>
            <a:r>
              <a:rPr lang="en-US" dirty="0"/>
              <a:t>Iceberg GPS Tagging and Tracking</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8936" y="1529394"/>
            <a:ext cx="6268509" cy="4016389"/>
          </a:xfrm>
        </p:spPr>
      </p:pic>
      <p:pic>
        <p:nvPicPr>
          <p:cNvPr id="6" name="Picture 5">
            <a:extLst>
              <a:ext uri="{FF2B5EF4-FFF2-40B4-BE49-F238E27FC236}">
                <a16:creationId xmlns:a16="http://schemas.microsoft.com/office/drawing/2014/main" id="{1596AA42-D424-9EFF-9577-0B0E611BD843}"/>
              </a:ext>
            </a:extLst>
          </p:cNvPr>
          <p:cNvPicPr>
            <a:picLocks noChangeAspect="1"/>
          </p:cNvPicPr>
          <p:nvPr/>
        </p:nvPicPr>
        <p:blipFill>
          <a:blip r:embed="rId3"/>
          <a:stretch>
            <a:fillRect/>
          </a:stretch>
        </p:blipFill>
        <p:spPr>
          <a:xfrm>
            <a:off x="6824706" y="1262357"/>
            <a:ext cx="4970784" cy="4276639"/>
          </a:xfrm>
          <a:prstGeom prst="rect">
            <a:avLst/>
          </a:prstGeom>
        </p:spPr>
      </p:pic>
      <p:sp>
        <p:nvSpPr>
          <p:cNvPr id="8" name="TextBox 7">
            <a:extLst>
              <a:ext uri="{FF2B5EF4-FFF2-40B4-BE49-F238E27FC236}">
                <a16:creationId xmlns:a16="http://schemas.microsoft.com/office/drawing/2014/main" id="{72289439-9D19-8815-C067-FAE856168670}"/>
              </a:ext>
            </a:extLst>
          </p:cNvPr>
          <p:cNvSpPr txBox="1"/>
          <p:nvPr/>
        </p:nvSpPr>
        <p:spPr>
          <a:xfrm>
            <a:off x="6999611" y="5460771"/>
            <a:ext cx="4936142" cy="600164"/>
          </a:xfrm>
          <a:prstGeom prst="rect">
            <a:avLst/>
          </a:prstGeom>
          <a:noFill/>
        </p:spPr>
        <p:txBody>
          <a:bodyPr wrap="square">
            <a:spAutoFit/>
          </a:bodyPr>
          <a:lstStyle/>
          <a:p>
            <a:r>
              <a:rPr lang="en-US" sz="1100" b="0" i="0" dirty="0" err="1">
                <a:solidFill>
                  <a:srgbClr val="222222"/>
                </a:solidFill>
                <a:effectLst/>
                <a:latin typeface="-apple-system"/>
              </a:rPr>
              <a:t>Rezvanbehbahani</a:t>
            </a:r>
            <a:r>
              <a:rPr lang="en-US" sz="1100" b="0" i="0" dirty="0">
                <a:solidFill>
                  <a:srgbClr val="222222"/>
                </a:solidFill>
                <a:effectLst/>
                <a:latin typeface="-apple-system"/>
              </a:rPr>
              <a:t>, S., Stearns, L.A., </a:t>
            </a:r>
            <a:r>
              <a:rPr lang="en-US" sz="1100" b="0" i="0" dirty="0" err="1">
                <a:solidFill>
                  <a:srgbClr val="222222"/>
                </a:solidFill>
                <a:effectLst/>
                <a:latin typeface="-apple-system"/>
              </a:rPr>
              <a:t>Keramati</a:t>
            </a:r>
            <a:r>
              <a:rPr lang="en-US" sz="1100" b="0" i="0" dirty="0">
                <a:solidFill>
                  <a:srgbClr val="222222"/>
                </a:solidFill>
                <a:effectLst/>
                <a:latin typeface="-apple-system"/>
              </a:rPr>
              <a:t>, R. </a:t>
            </a:r>
            <a:r>
              <a:rPr lang="en-US" sz="1100" b="0" i="1" dirty="0">
                <a:solidFill>
                  <a:srgbClr val="222222"/>
                </a:solidFill>
                <a:effectLst/>
                <a:latin typeface="-apple-system"/>
              </a:rPr>
              <a:t>et al.</a:t>
            </a:r>
            <a:r>
              <a:rPr lang="en-US" sz="1100" b="0" i="0" dirty="0">
                <a:solidFill>
                  <a:srgbClr val="222222"/>
                </a:solidFill>
                <a:effectLst/>
                <a:latin typeface="-apple-system"/>
              </a:rPr>
              <a:t> Significant contribution of small icebergs to the freshwater budget in Greenland fjords. </a:t>
            </a:r>
            <a:r>
              <a:rPr lang="en-US" sz="1100" b="0" i="1" dirty="0" err="1">
                <a:solidFill>
                  <a:srgbClr val="222222"/>
                </a:solidFill>
                <a:effectLst/>
                <a:latin typeface="-apple-system"/>
              </a:rPr>
              <a:t>Commun</a:t>
            </a:r>
            <a:r>
              <a:rPr lang="en-US" sz="1100" b="0" i="1" dirty="0">
                <a:solidFill>
                  <a:srgbClr val="222222"/>
                </a:solidFill>
                <a:effectLst/>
                <a:latin typeface="-apple-system"/>
              </a:rPr>
              <a:t> Earth Environ</a:t>
            </a:r>
            <a:r>
              <a:rPr lang="en-US" sz="1100" b="0" i="0" dirty="0">
                <a:solidFill>
                  <a:srgbClr val="222222"/>
                </a:solidFill>
                <a:effectLst/>
                <a:latin typeface="-apple-system"/>
              </a:rPr>
              <a:t> </a:t>
            </a:r>
            <a:r>
              <a:rPr lang="en-US" sz="1100" b="1" i="0" dirty="0">
                <a:solidFill>
                  <a:srgbClr val="222222"/>
                </a:solidFill>
                <a:effectLst/>
                <a:latin typeface="-apple-system"/>
              </a:rPr>
              <a:t>1, </a:t>
            </a:r>
            <a:r>
              <a:rPr lang="en-US" sz="1100" b="0" i="0" dirty="0">
                <a:solidFill>
                  <a:srgbClr val="222222"/>
                </a:solidFill>
                <a:effectLst/>
                <a:latin typeface="-apple-system"/>
              </a:rPr>
              <a:t>31 (2020). </a:t>
            </a:r>
            <a:endParaRPr lang="en-US" sz="1100" dirty="0"/>
          </a:p>
        </p:txBody>
      </p:sp>
    </p:spTree>
    <p:extLst>
      <p:ext uri="{BB962C8B-B14F-4D97-AF65-F5344CB8AC3E}">
        <p14:creationId xmlns:p14="http://schemas.microsoft.com/office/powerpoint/2010/main" val="827929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08561" y="116733"/>
            <a:ext cx="11262739" cy="544748"/>
          </a:xfrm>
        </p:spPr>
        <p:txBody>
          <a:bodyPr>
            <a:normAutofit fontScale="90000"/>
          </a:bodyPr>
          <a:lstStyle/>
          <a:p>
            <a:r>
              <a:rPr lang="en-US" b="1" dirty="0">
                <a:latin typeface="Arial" panose="020B0604020202020204" pitchFamily="34" charset="0"/>
                <a:cs typeface="Arial" panose="020B0604020202020204" pitchFamily="34" charset="0"/>
              </a:rPr>
              <a:t>CReSIS</a:t>
            </a:r>
          </a:p>
        </p:txBody>
      </p:sp>
      <p:sp>
        <p:nvSpPr>
          <p:cNvPr id="10" name="Content Placeholder 9"/>
          <p:cNvSpPr>
            <a:spLocks noGrp="1"/>
          </p:cNvSpPr>
          <p:nvPr>
            <p:ph idx="1"/>
          </p:nvPr>
        </p:nvSpPr>
        <p:spPr>
          <a:xfrm>
            <a:off x="235743" y="817956"/>
            <a:ext cx="5863123" cy="5951032"/>
          </a:xfrm>
        </p:spPr>
        <p:txBody>
          <a:bodyPr>
            <a:normAutofit fontScale="47500" lnSpcReduction="20000"/>
          </a:bodyPr>
          <a:lstStyle/>
          <a:p>
            <a:pPr marL="0" indent="0" algn="just">
              <a:lnSpc>
                <a:spcPct val="105000"/>
              </a:lnSpc>
              <a:buNone/>
            </a:pPr>
            <a:r>
              <a:rPr lang="en-US" sz="3200" b="1" dirty="0"/>
              <a:t>Activities: (What we do) </a:t>
            </a:r>
          </a:p>
          <a:p>
            <a:pPr lvl="0" algn="just">
              <a:lnSpc>
                <a:spcPct val="105000"/>
              </a:lnSpc>
            </a:pPr>
            <a:r>
              <a:rPr lang="en-US" dirty="0"/>
              <a:t>Design and build sensors and UAS</a:t>
            </a:r>
          </a:p>
          <a:p>
            <a:pPr lvl="0" algn="just">
              <a:lnSpc>
                <a:spcPct val="105000"/>
              </a:lnSpc>
            </a:pPr>
            <a:r>
              <a:rPr lang="en-US" dirty="0"/>
              <a:t>Integrate sensors on manned and unmanned platforms</a:t>
            </a:r>
          </a:p>
          <a:p>
            <a:pPr lvl="0" algn="just">
              <a:lnSpc>
                <a:spcPct val="105000"/>
              </a:lnSpc>
            </a:pPr>
            <a:r>
              <a:rPr lang="en-US" dirty="0"/>
              <a:t>Perform field measurements (US, internationally, remote camping field locations)</a:t>
            </a:r>
          </a:p>
          <a:p>
            <a:pPr lvl="0" algn="just">
              <a:lnSpc>
                <a:spcPct val="105000"/>
              </a:lnSpc>
            </a:pPr>
            <a:r>
              <a:rPr lang="en-US" dirty="0"/>
              <a:t>Process and disseminate the results</a:t>
            </a:r>
          </a:p>
          <a:p>
            <a:pPr lvl="0" algn="just">
              <a:lnSpc>
                <a:spcPct val="105000"/>
              </a:lnSpc>
            </a:pPr>
            <a:r>
              <a:rPr lang="en-US" dirty="0"/>
              <a:t>Investigate new survey strategies (autonomous and cooperative) </a:t>
            </a:r>
          </a:p>
          <a:p>
            <a:pPr lvl="0" algn="just">
              <a:lnSpc>
                <a:spcPct val="105000"/>
              </a:lnSpc>
            </a:pPr>
            <a:r>
              <a:rPr lang="en-US" dirty="0"/>
              <a:t>Develop new signal processing algorithms to enhance interface detection and 3-D subsurface imaging</a:t>
            </a:r>
          </a:p>
          <a:p>
            <a:pPr marL="0" lvl="0" indent="0" algn="just">
              <a:lnSpc>
                <a:spcPct val="105000"/>
              </a:lnSpc>
              <a:buNone/>
            </a:pPr>
            <a:r>
              <a:rPr lang="en-US" sz="3300" b="1" dirty="0">
                <a:solidFill>
                  <a:prstClr val="black"/>
                </a:solidFill>
              </a:rPr>
              <a:t>Some Recent and Current Projects:</a:t>
            </a:r>
            <a:endParaRPr lang="en-US" dirty="0"/>
          </a:p>
          <a:p>
            <a:pPr lvl="0" algn="just">
              <a:lnSpc>
                <a:spcPct val="105000"/>
              </a:lnSpc>
            </a:pPr>
            <a:r>
              <a:rPr lang="en-US" dirty="0"/>
              <a:t>Currently working in a DOE Consortium on </a:t>
            </a:r>
            <a:r>
              <a:rPr lang="en-US" sz="2800" dirty="0"/>
              <a:t>Miniaturization </a:t>
            </a:r>
            <a:r>
              <a:rPr lang="en-US" sz="2800"/>
              <a:t>and Repackaging of </a:t>
            </a:r>
            <a:r>
              <a:rPr lang="en-US" sz="2800" dirty="0"/>
              <a:t>Microwave Components for Ultra-Wideband Radar </a:t>
            </a:r>
            <a:endParaRPr lang="en-US" dirty="0"/>
          </a:p>
          <a:p>
            <a:pPr algn="just">
              <a:lnSpc>
                <a:spcPct val="105000"/>
              </a:lnSpc>
            </a:pPr>
            <a:r>
              <a:rPr lang="en-US" dirty="0"/>
              <a:t>NOAA and NASA projects that designed multichannel UWB microwave radars and performed surveys in the Black Hills of South Dakota, Canada, Greenland, and Arctic Ocean to investigate the ability to monitor snow cover.</a:t>
            </a:r>
          </a:p>
          <a:p>
            <a:pPr algn="just">
              <a:lnSpc>
                <a:spcPct val="105000"/>
              </a:lnSpc>
            </a:pPr>
            <a:r>
              <a:rPr lang="en-US" dirty="0"/>
              <a:t>Radar and antenna fairing installations on the NASA GV and Basler which deployed multichannel radar depth sounder and snow radars to polar regions</a:t>
            </a:r>
          </a:p>
          <a:p>
            <a:pPr algn="just">
              <a:lnSpc>
                <a:spcPct val="105000"/>
              </a:lnSpc>
            </a:pPr>
            <a:r>
              <a:rPr lang="en-US" dirty="0"/>
              <a:t>NASA proof-of-concept project worked with a company in Maryland to use snow radar on a long-endurance (up to 9 days) UAV over sea ice. Ongoing projects funded to design multichannel radar sounder and improved snow radar on the same platform.</a:t>
            </a:r>
          </a:p>
          <a:p>
            <a:pPr lvl="0" algn="just">
              <a:lnSpc>
                <a:spcPct val="105000"/>
              </a:lnSpc>
            </a:pPr>
            <a:r>
              <a:rPr lang="en-US" dirty="0" err="1"/>
              <a:t>Heising</a:t>
            </a:r>
            <a:r>
              <a:rPr lang="en-US" dirty="0"/>
              <a:t>-Simons Foundation Project designed and deployed UAS radars to measure glacier thickness at Helheim Glacier in Greenland</a:t>
            </a:r>
          </a:p>
          <a:p>
            <a:pPr lvl="0" algn="just">
              <a:lnSpc>
                <a:spcPct val="105000"/>
              </a:lnSpc>
            </a:pPr>
            <a:r>
              <a:rPr lang="en-US" dirty="0"/>
              <a:t>Expanding to other application such as crop/infrastructure monitoring.</a:t>
            </a:r>
          </a:p>
        </p:txBody>
      </p:sp>
      <p:pic>
        <p:nvPicPr>
          <p:cNvPr id="15" name="Picture 14" descr="https://www.fpvmodel.com/u/tmp/goods_desc/2017-09/20170929162736-2591.jpg"/>
          <p:cNvPicPr>
            <a:picLocks noChangeAspect="1"/>
          </p:cNvPicPr>
          <p:nvPr/>
        </p:nvPicPr>
        <p:blipFill rotWithShape="1">
          <a:blip r:embed="rId2">
            <a:extLst>
              <a:ext uri="{28A0092B-C50C-407E-A947-70E740481C1C}">
                <a14:useLocalDpi xmlns:a14="http://schemas.microsoft.com/office/drawing/2010/main" val="0"/>
              </a:ext>
            </a:extLst>
          </a:blip>
          <a:srcRect l="8283" t="26915" r="3485" b="22140"/>
          <a:stretch/>
        </p:blipFill>
        <p:spPr bwMode="auto">
          <a:xfrm>
            <a:off x="6395289" y="4184650"/>
            <a:ext cx="5541714" cy="2397640"/>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19F99950-F3F9-4382-B09F-03E6D63C08B0}"/>
              </a:ext>
            </a:extLst>
          </p:cNvPr>
          <p:cNvPicPr>
            <a:picLocks noChangeAspect="1"/>
          </p:cNvPicPr>
          <p:nvPr/>
        </p:nvPicPr>
        <p:blipFill>
          <a:blip r:embed="rId3"/>
          <a:stretch>
            <a:fillRect/>
          </a:stretch>
        </p:blipFill>
        <p:spPr>
          <a:xfrm>
            <a:off x="6149695" y="832784"/>
            <a:ext cx="4511431" cy="3158002"/>
          </a:xfrm>
          <a:prstGeom prst="rect">
            <a:avLst/>
          </a:prstGeom>
        </p:spPr>
      </p:pic>
      <p:pic>
        <p:nvPicPr>
          <p:cNvPr id="6" name="Picture 5">
            <a:extLst>
              <a:ext uri="{FF2B5EF4-FFF2-40B4-BE49-F238E27FC236}">
                <a16:creationId xmlns:a16="http://schemas.microsoft.com/office/drawing/2014/main" id="{F9652861-EE6E-7651-E6DB-C5A50430BAD3}"/>
              </a:ext>
            </a:extLst>
          </p:cNvPr>
          <p:cNvPicPr>
            <a:picLocks noChangeAspect="1"/>
          </p:cNvPicPr>
          <p:nvPr/>
        </p:nvPicPr>
        <p:blipFill>
          <a:blip r:embed="rId4"/>
          <a:stretch>
            <a:fillRect/>
          </a:stretch>
        </p:blipFill>
        <p:spPr>
          <a:xfrm>
            <a:off x="9455843" y="11349"/>
            <a:ext cx="2707067" cy="1613213"/>
          </a:xfrm>
          <a:prstGeom prst="rect">
            <a:avLst/>
          </a:prstGeom>
        </p:spPr>
      </p:pic>
      <p:pic>
        <p:nvPicPr>
          <p:cNvPr id="8" name="Picture 7">
            <a:extLst>
              <a:ext uri="{FF2B5EF4-FFF2-40B4-BE49-F238E27FC236}">
                <a16:creationId xmlns:a16="http://schemas.microsoft.com/office/drawing/2014/main" id="{BE91702F-D6BE-FD9A-E3C9-F8AED3E897D5}"/>
              </a:ext>
            </a:extLst>
          </p:cNvPr>
          <p:cNvPicPr>
            <a:picLocks noChangeAspect="1"/>
          </p:cNvPicPr>
          <p:nvPr/>
        </p:nvPicPr>
        <p:blipFill>
          <a:blip r:embed="rId5"/>
          <a:stretch>
            <a:fillRect/>
          </a:stretch>
        </p:blipFill>
        <p:spPr>
          <a:xfrm>
            <a:off x="10690784" y="1647967"/>
            <a:ext cx="1472126" cy="1613213"/>
          </a:xfrm>
          <a:prstGeom prst="rect">
            <a:avLst/>
          </a:prstGeom>
        </p:spPr>
      </p:pic>
    </p:spTree>
    <p:extLst>
      <p:ext uri="{BB962C8B-B14F-4D97-AF65-F5344CB8AC3E}">
        <p14:creationId xmlns:p14="http://schemas.microsoft.com/office/powerpoint/2010/main" val="2133389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08561" y="116733"/>
            <a:ext cx="11262739" cy="544748"/>
          </a:xfrm>
        </p:spPr>
        <p:txBody>
          <a:bodyPr>
            <a:normAutofit fontScale="90000"/>
          </a:bodyPr>
          <a:lstStyle/>
          <a:p>
            <a:r>
              <a:rPr lang="en-US" b="1" dirty="0">
                <a:latin typeface="Arial" panose="020B0604020202020204" pitchFamily="34" charset="0"/>
                <a:cs typeface="Arial" panose="020B0604020202020204" pitchFamily="34" charset="0"/>
              </a:rPr>
              <a:t>CReSIS</a:t>
            </a:r>
          </a:p>
        </p:txBody>
      </p:sp>
      <p:sp>
        <p:nvSpPr>
          <p:cNvPr id="10" name="Content Placeholder 9"/>
          <p:cNvSpPr>
            <a:spLocks noGrp="1"/>
          </p:cNvSpPr>
          <p:nvPr>
            <p:ph idx="1"/>
          </p:nvPr>
        </p:nvSpPr>
        <p:spPr>
          <a:xfrm>
            <a:off x="423693" y="894268"/>
            <a:ext cx="4942057" cy="5633532"/>
          </a:xfrm>
        </p:spPr>
        <p:txBody>
          <a:bodyPr>
            <a:normAutofit fontScale="70000" lnSpcReduction="20000"/>
          </a:bodyPr>
          <a:lstStyle/>
          <a:p>
            <a:pPr marL="0" indent="0" algn="just">
              <a:lnSpc>
                <a:spcPct val="105000"/>
              </a:lnSpc>
              <a:buNone/>
            </a:pPr>
            <a:r>
              <a:rPr lang="en-US" sz="3200" b="1" dirty="0"/>
              <a:t>Products:</a:t>
            </a:r>
          </a:p>
          <a:p>
            <a:pPr lvl="0" algn="just">
              <a:lnSpc>
                <a:spcPct val="105000"/>
              </a:lnSpc>
            </a:pPr>
            <a:r>
              <a:rPr lang="en-US" dirty="0"/>
              <a:t>1.5 PB of raw and processed data products</a:t>
            </a:r>
          </a:p>
          <a:p>
            <a:pPr lvl="0" algn="just">
              <a:lnSpc>
                <a:spcPct val="105000"/>
              </a:lnSpc>
            </a:pPr>
            <a:r>
              <a:rPr lang="en-US" dirty="0"/>
              <a:t>2D echograms for 1D layers</a:t>
            </a:r>
          </a:p>
          <a:p>
            <a:pPr lvl="0" algn="just">
              <a:lnSpc>
                <a:spcPct val="105000"/>
              </a:lnSpc>
            </a:pPr>
            <a:r>
              <a:rPr lang="en-US" dirty="0"/>
              <a:t>3D subsurface images for 2D surfaces</a:t>
            </a:r>
          </a:p>
          <a:p>
            <a:pPr marL="0" indent="0" algn="just">
              <a:lnSpc>
                <a:spcPct val="105000"/>
              </a:lnSpc>
              <a:buNone/>
            </a:pPr>
            <a:endParaRPr lang="en-US" sz="3200" b="1" dirty="0"/>
          </a:p>
          <a:p>
            <a:pPr marL="0" indent="0" algn="just">
              <a:lnSpc>
                <a:spcPct val="105000"/>
              </a:lnSpc>
              <a:buNone/>
            </a:pPr>
            <a:r>
              <a:rPr lang="en-US" sz="3200" b="1" dirty="0"/>
              <a:t>Resources</a:t>
            </a:r>
          </a:p>
          <a:p>
            <a:pPr lvl="0" algn="just">
              <a:lnSpc>
                <a:spcPct val="105000"/>
              </a:lnSpc>
            </a:pPr>
            <a:r>
              <a:rPr lang="en-US" dirty="0"/>
              <a:t>Strong inhouse build capability</a:t>
            </a:r>
          </a:p>
          <a:p>
            <a:pPr lvl="1" algn="just">
              <a:lnSpc>
                <a:spcPct val="105000"/>
              </a:lnSpc>
            </a:pPr>
            <a:r>
              <a:rPr lang="en-US" dirty="0"/>
              <a:t>Machine shop and 3-axis CNC Milling Machine (enclosures, microwave, large PCB assemblies)</a:t>
            </a:r>
          </a:p>
          <a:p>
            <a:pPr lvl="1" algn="just">
              <a:lnSpc>
                <a:spcPct val="105000"/>
              </a:lnSpc>
            </a:pPr>
            <a:r>
              <a:rPr lang="en-US" dirty="0"/>
              <a:t>PCB mill, reflow oven, rework stations</a:t>
            </a:r>
          </a:p>
          <a:p>
            <a:pPr lvl="1" algn="just">
              <a:lnSpc>
                <a:spcPct val="105000"/>
              </a:lnSpc>
            </a:pPr>
            <a:r>
              <a:rPr lang="en-US" dirty="0"/>
              <a:t>Test equipment and temperature chamber</a:t>
            </a:r>
          </a:p>
          <a:p>
            <a:pPr lvl="0" algn="just">
              <a:lnSpc>
                <a:spcPct val="105000"/>
              </a:lnSpc>
            </a:pPr>
            <a:r>
              <a:rPr lang="en-US" dirty="0"/>
              <a:t>24'x24'x38' anechoic chamber developed as part of an NSF/MRI.</a:t>
            </a:r>
          </a:p>
          <a:p>
            <a:pPr lvl="1" algn="just">
              <a:lnSpc>
                <a:spcPct val="105000"/>
              </a:lnSpc>
            </a:pPr>
            <a:r>
              <a:rPr lang="en-US" dirty="0">
                <a:hlinkClick r:id="rId2"/>
              </a:rPr>
              <a:t>https://chamber.ku.edu/</a:t>
            </a:r>
            <a:r>
              <a:rPr lang="en-US" dirty="0"/>
              <a:t> </a:t>
            </a:r>
          </a:p>
          <a:p>
            <a:pPr lvl="0" algn="just">
              <a:lnSpc>
                <a:spcPct val="105000"/>
              </a:lnSpc>
            </a:pPr>
            <a:r>
              <a:rPr lang="en-US" dirty="0"/>
              <a:t>Radars operating from HF to Ka-Band</a:t>
            </a:r>
          </a:p>
          <a:p>
            <a:pPr lvl="0" algn="just">
              <a:lnSpc>
                <a:spcPct val="105000"/>
              </a:lnSpc>
            </a:pPr>
            <a:r>
              <a:rPr lang="en-US" dirty="0"/>
              <a:t>Multiple UAVs and Cessna 172 (FRL)</a:t>
            </a:r>
          </a:p>
        </p:txBody>
      </p:sp>
      <p:pic>
        <p:nvPicPr>
          <p:cNvPr id="8" name="Picture 4">
            <a:extLst>
              <a:ext uri="{FF2B5EF4-FFF2-40B4-BE49-F238E27FC236}">
                <a16:creationId xmlns:a16="http://schemas.microsoft.com/office/drawing/2014/main" id="{A7413906-23BE-44D6-9CD4-F2AEFCF2F71A}"/>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6796" t="6647" r="9238"/>
          <a:stretch/>
        </p:blipFill>
        <p:spPr bwMode="auto">
          <a:xfrm>
            <a:off x="5926231" y="648238"/>
            <a:ext cx="6089662" cy="2638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hape 52">
            <a:extLst>
              <a:ext uri="{FF2B5EF4-FFF2-40B4-BE49-F238E27FC236}">
                <a16:creationId xmlns:a16="http://schemas.microsoft.com/office/drawing/2014/main" id="{E721A93C-C915-4287-806B-63A2E216ED83}"/>
              </a:ext>
            </a:extLst>
          </p:cNvPr>
          <p:cNvSpPr txBox="1">
            <a:spLocks/>
          </p:cNvSpPr>
          <p:nvPr/>
        </p:nvSpPr>
        <p:spPr>
          <a:xfrm>
            <a:off x="6605314" y="652102"/>
            <a:ext cx="5336073" cy="1000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1800">
                <a:solidFill>
                  <a:srgbClr val="000000"/>
                </a:solidFill>
              </a:defRPr>
            </a:pPr>
            <a:r>
              <a:rPr lang="en-US" sz="4000" dirty="0">
                <a:solidFill>
                  <a:srgbClr val="FFFF00"/>
                </a:solidFill>
              </a:rPr>
              <a:t>Radar Sounding/Imaging</a:t>
            </a:r>
          </a:p>
        </p:txBody>
      </p:sp>
      <p:pic>
        <p:nvPicPr>
          <p:cNvPr id="14" name="Content Placeholder 4">
            <a:extLst>
              <a:ext uri="{FF2B5EF4-FFF2-40B4-BE49-F238E27FC236}">
                <a16:creationId xmlns:a16="http://schemas.microsoft.com/office/drawing/2014/main" id="{92E86161-73C5-4149-8E04-9A6FB3D7C5C5}"/>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6591" b="7135"/>
          <a:stretch/>
        </p:blipFill>
        <p:spPr>
          <a:xfrm>
            <a:off x="9268691" y="3438261"/>
            <a:ext cx="2851407" cy="3343540"/>
          </a:xfrm>
          <a:prstGeom prst="rect">
            <a:avLst/>
          </a:prstGeom>
          <a:ln>
            <a:noFill/>
          </a:ln>
        </p:spPr>
      </p:pic>
      <p:pic>
        <p:nvPicPr>
          <p:cNvPr id="16" name="Picture 15">
            <a:extLst>
              <a:ext uri="{FF2B5EF4-FFF2-40B4-BE49-F238E27FC236}">
                <a16:creationId xmlns:a16="http://schemas.microsoft.com/office/drawing/2014/main" id="{8751F382-BFC3-464F-A562-7F393D4FEC8B}"/>
              </a:ext>
            </a:extLst>
          </p:cNvPr>
          <p:cNvPicPr>
            <a:picLocks noChangeAspect="1"/>
          </p:cNvPicPr>
          <p:nvPr/>
        </p:nvPicPr>
        <p:blipFill>
          <a:blip r:embed="rId5"/>
          <a:stretch>
            <a:fillRect/>
          </a:stretch>
        </p:blipFill>
        <p:spPr>
          <a:xfrm>
            <a:off x="5515598" y="3276600"/>
            <a:ext cx="3728424" cy="3054568"/>
          </a:xfrm>
          <a:prstGeom prst="rect">
            <a:avLst/>
          </a:prstGeom>
        </p:spPr>
      </p:pic>
    </p:spTree>
    <p:extLst>
      <p:ext uri="{BB962C8B-B14F-4D97-AF65-F5344CB8AC3E}">
        <p14:creationId xmlns:p14="http://schemas.microsoft.com/office/powerpoint/2010/main" val="2195428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08561" y="116733"/>
            <a:ext cx="11262739" cy="544748"/>
          </a:xfrm>
        </p:spPr>
        <p:txBody>
          <a:bodyPr>
            <a:normAutofit fontScale="90000"/>
          </a:bodyPr>
          <a:lstStyle/>
          <a:p>
            <a:r>
              <a:rPr lang="en-US" b="1" dirty="0">
                <a:latin typeface="Arial" panose="020B0604020202020204" pitchFamily="34" charset="0"/>
                <a:cs typeface="Arial" panose="020B0604020202020204" pitchFamily="34" charset="0"/>
              </a:rPr>
              <a:t>CReSIS</a:t>
            </a:r>
          </a:p>
        </p:txBody>
      </p:sp>
      <p:pic>
        <p:nvPicPr>
          <p:cNvPr id="5" name="Picture 4">
            <a:extLst>
              <a:ext uri="{FF2B5EF4-FFF2-40B4-BE49-F238E27FC236}">
                <a16:creationId xmlns:a16="http://schemas.microsoft.com/office/drawing/2014/main" id="{1720EF6F-07AF-4997-85CC-C1DD3C1809B3}"/>
              </a:ext>
            </a:extLst>
          </p:cNvPr>
          <p:cNvPicPr>
            <a:picLocks noChangeAspect="1"/>
          </p:cNvPicPr>
          <p:nvPr/>
        </p:nvPicPr>
        <p:blipFill rotWithShape="1">
          <a:blip r:embed="rId2"/>
          <a:srcRect t="1191" r="735"/>
          <a:stretch/>
        </p:blipFill>
        <p:spPr>
          <a:xfrm>
            <a:off x="49303" y="625288"/>
            <a:ext cx="12102353" cy="6239436"/>
          </a:xfrm>
          <a:prstGeom prst="rect">
            <a:avLst/>
          </a:prstGeom>
        </p:spPr>
      </p:pic>
    </p:spTree>
    <p:extLst>
      <p:ext uri="{BB962C8B-B14F-4D97-AF65-F5344CB8AC3E}">
        <p14:creationId xmlns:p14="http://schemas.microsoft.com/office/powerpoint/2010/main" val="307656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C4876F59-15D9-8397-9273-3832377025E6}"/>
              </a:ext>
            </a:extLst>
          </p:cNvPr>
          <p:cNvPicPr>
            <a:picLocks noChangeAspect="1"/>
          </p:cNvPicPr>
          <p:nvPr/>
        </p:nvPicPr>
        <p:blipFill rotWithShape="1">
          <a:blip r:embed="rId3"/>
          <a:srcRect l="-1" t="1565" r="65650" b="37434"/>
          <a:stretch/>
        </p:blipFill>
        <p:spPr>
          <a:xfrm>
            <a:off x="9257288" y="194209"/>
            <a:ext cx="2799845" cy="2249586"/>
          </a:xfrm>
          <a:prstGeom prst="rect">
            <a:avLst/>
          </a:prstGeom>
        </p:spPr>
      </p:pic>
      <p:sp>
        <p:nvSpPr>
          <p:cNvPr id="2" name="object 2"/>
          <p:cNvSpPr/>
          <p:nvPr/>
        </p:nvSpPr>
        <p:spPr>
          <a:xfrm>
            <a:off x="2689928" y="574534"/>
            <a:ext cx="2602263" cy="1822461"/>
          </a:xfrm>
          <a:prstGeom prst="rect">
            <a:avLst/>
          </a:prstGeom>
          <a:blipFill>
            <a:blip r:embed="rId4" cstate="print"/>
            <a:stretch>
              <a:fillRect/>
            </a:stretch>
          </a:blipFill>
        </p:spPr>
        <p:txBody>
          <a:bodyPr wrap="square" lIns="0" tIns="0" rIns="0" bIns="0" rtlCol="0"/>
          <a:lstStyle/>
          <a:p>
            <a:endParaRPr/>
          </a:p>
        </p:txBody>
      </p:sp>
      <p:sp>
        <p:nvSpPr>
          <p:cNvPr id="3" name="object 3"/>
          <p:cNvSpPr txBox="1"/>
          <p:nvPr/>
        </p:nvSpPr>
        <p:spPr>
          <a:xfrm>
            <a:off x="427529" y="0"/>
            <a:ext cx="11336942" cy="553998"/>
          </a:xfrm>
          <a:prstGeom prst="rect">
            <a:avLst/>
          </a:prstGeom>
        </p:spPr>
        <p:txBody>
          <a:bodyPr vert="horz" wrap="square" lIns="0" tIns="0" rIns="0" bIns="0" rtlCol="0">
            <a:spAutoFit/>
          </a:bodyPr>
          <a:lstStyle/>
          <a:p>
            <a:pPr marL="12700"/>
            <a:r>
              <a:rPr lang="en-US" sz="3600" b="1" spc="-25" dirty="0">
                <a:latin typeface="Arial"/>
                <a:cs typeface="Arial"/>
              </a:rPr>
              <a:t>Example Projects – Manufacturing Capabilities</a:t>
            </a:r>
            <a:endParaRPr sz="3600" dirty="0">
              <a:latin typeface="Arial"/>
              <a:cs typeface="Arial"/>
            </a:endParaRPr>
          </a:p>
        </p:txBody>
      </p:sp>
      <p:sp>
        <p:nvSpPr>
          <p:cNvPr id="7" name="object 7"/>
          <p:cNvSpPr txBox="1"/>
          <p:nvPr/>
        </p:nvSpPr>
        <p:spPr>
          <a:xfrm>
            <a:off x="2647922" y="2248870"/>
            <a:ext cx="2586355" cy="184666"/>
          </a:xfrm>
          <a:prstGeom prst="rect">
            <a:avLst/>
          </a:prstGeom>
        </p:spPr>
        <p:txBody>
          <a:bodyPr vert="horz" wrap="square" lIns="0" tIns="0" rIns="0" bIns="0" rtlCol="0">
            <a:spAutoFit/>
          </a:bodyPr>
          <a:lstStyle/>
          <a:p>
            <a:pPr marL="12700"/>
            <a:r>
              <a:rPr sz="1200" b="1" dirty="0">
                <a:latin typeface="Arial"/>
                <a:cs typeface="Arial"/>
              </a:rPr>
              <a:t>1kW</a:t>
            </a:r>
            <a:r>
              <a:rPr sz="1200" b="1" spc="-15" dirty="0">
                <a:latin typeface="Arial"/>
                <a:cs typeface="Arial"/>
              </a:rPr>
              <a:t> </a:t>
            </a:r>
            <a:r>
              <a:rPr sz="1200" b="1" dirty="0">
                <a:latin typeface="Arial"/>
                <a:cs typeface="Arial"/>
              </a:rPr>
              <a:t>T/R</a:t>
            </a:r>
            <a:r>
              <a:rPr sz="1200" b="1" spc="10" dirty="0">
                <a:latin typeface="Arial"/>
                <a:cs typeface="Arial"/>
              </a:rPr>
              <a:t> </a:t>
            </a:r>
            <a:r>
              <a:rPr sz="1200" b="1" dirty="0">
                <a:latin typeface="Arial"/>
                <a:cs typeface="Arial"/>
              </a:rPr>
              <a:t>module</a:t>
            </a:r>
            <a:r>
              <a:rPr sz="1200" b="1" spc="5" dirty="0">
                <a:latin typeface="Arial"/>
                <a:cs typeface="Arial"/>
              </a:rPr>
              <a:t> </a:t>
            </a:r>
            <a:r>
              <a:rPr sz="1200" b="1" spc="25" dirty="0">
                <a:latin typeface="Arial"/>
                <a:cs typeface="Arial"/>
              </a:rPr>
              <a:t>w</a:t>
            </a:r>
            <a:r>
              <a:rPr sz="1200" b="1" dirty="0">
                <a:latin typeface="Arial"/>
                <a:cs typeface="Arial"/>
              </a:rPr>
              <a:t>ith</a:t>
            </a:r>
            <a:r>
              <a:rPr sz="1200" b="1" spc="-15" dirty="0">
                <a:latin typeface="Arial"/>
                <a:cs typeface="Arial"/>
              </a:rPr>
              <a:t> </a:t>
            </a:r>
            <a:r>
              <a:rPr sz="1200" b="1" dirty="0">
                <a:latin typeface="Arial"/>
                <a:cs typeface="Arial"/>
              </a:rPr>
              <a:t>integr</a:t>
            </a:r>
            <a:r>
              <a:rPr sz="1200" b="1" spc="5" dirty="0">
                <a:latin typeface="Arial"/>
                <a:cs typeface="Arial"/>
              </a:rPr>
              <a:t>a</a:t>
            </a:r>
            <a:r>
              <a:rPr sz="1200" b="1" dirty="0">
                <a:latin typeface="Arial"/>
                <a:cs typeface="Arial"/>
              </a:rPr>
              <a:t>ted </a:t>
            </a:r>
            <a:r>
              <a:rPr sz="1200" b="1" spc="-80" dirty="0">
                <a:latin typeface="Arial"/>
                <a:cs typeface="Arial"/>
              </a:rPr>
              <a:t>P</a:t>
            </a:r>
            <a:r>
              <a:rPr sz="1200" b="1" dirty="0">
                <a:latin typeface="Arial"/>
                <a:cs typeface="Arial"/>
              </a:rPr>
              <a:t>A</a:t>
            </a:r>
            <a:endParaRPr sz="1200" dirty="0">
              <a:latin typeface="Arial"/>
              <a:cs typeface="Arial"/>
            </a:endParaRPr>
          </a:p>
        </p:txBody>
      </p:sp>
      <p:sp>
        <p:nvSpPr>
          <p:cNvPr id="8" name="object 8"/>
          <p:cNvSpPr/>
          <p:nvPr/>
        </p:nvSpPr>
        <p:spPr>
          <a:xfrm>
            <a:off x="315590" y="5011667"/>
            <a:ext cx="2514600" cy="1697736"/>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471165" y="4840677"/>
            <a:ext cx="1879600" cy="184666"/>
          </a:xfrm>
          <a:prstGeom prst="rect">
            <a:avLst/>
          </a:prstGeom>
        </p:spPr>
        <p:txBody>
          <a:bodyPr vert="horz" wrap="square" lIns="0" tIns="0" rIns="0" bIns="0" rtlCol="0">
            <a:spAutoFit/>
          </a:bodyPr>
          <a:lstStyle/>
          <a:p>
            <a:pPr marL="12700"/>
            <a:r>
              <a:rPr sz="1200" b="1" dirty="0">
                <a:latin typeface="Arial"/>
                <a:cs typeface="Arial"/>
              </a:rPr>
              <a:t>C</a:t>
            </a:r>
            <a:r>
              <a:rPr sz="1200" b="1" spc="-5" dirty="0">
                <a:latin typeface="Arial"/>
                <a:cs typeface="Arial"/>
              </a:rPr>
              <a:t>u</a:t>
            </a:r>
            <a:r>
              <a:rPr sz="1200" b="1" dirty="0">
                <a:latin typeface="Arial"/>
                <a:cs typeface="Arial"/>
              </a:rPr>
              <a:t>st</a:t>
            </a:r>
            <a:r>
              <a:rPr sz="1200" b="1" spc="-5" dirty="0">
                <a:latin typeface="Arial"/>
                <a:cs typeface="Arial"/>
              </a:rPr>
              <a:t>o</a:t>
            </a:r>
            <a:r>
              <a:rPr sz="1200" b="1" dirty="0">
                <a:latin typeface="Arial"/>
                <a:cs typeface="Arial"/>
              </a:rPr>
              <a:t>m </a:t>
            </a:r>
            <a:r>
              <a:rPr sz="1200" b="1" spc="5" dirty="0">
                <a:latin typeface="Arial"/>
                <a:cs typeface="Arial"/>
              </a:rPr>
              <a:t>m</a:t>
            </a:r>
            <a:r>
              <a:rPr sz="1200" b="1" dirty="0">
                <a:latin typeface="Arial"/>
                <a:cs typeface="Arial"/>
              </a:rPr>
              <a:t>i</a:t>
            </a:r>
            <a:r>
              <a:rPr sz="1200" b="1" spc="5" dirty="0">
                <a:latin typeface="Arial"/>
                <a:cs typeface="Arial"/>
              </a:rPr>
              <a:t>c</a:t>
            </a:r>
            <a:r>
              <a:rPr sz="1200" b="1" dirty="0">
                <a:latin typeface="Arial"/>
                <a:cs typeface="Arial"/>
              </a:rPr>
              <a:t>ro</a:t>
            </a:r>
            <a:r>
              <a:rPr sz="1200" b="1" spc="25" dirty="0">
                <a:latin typeface="Arial"/>
                <a:cs typeface="Arial"/>
              </a:rPr>
              <a:t>w</a:t>
            </a:r>
            <a:r>
              <a:rPr sz="1200" b="1" spc="-10" dirty="0">
                <a:latin typeface="Arial"/>
                <a:cs typeface="Arial"/>
              </a:rPr>
              <a:t>a</a:t>
            </a:r>
            <a:r>
              <a:rPr sz="1200" b="1" spc="-20" dirty="0">
                <a:latin typeface="Arial"/>
                <a:cs typeface="Arial"/>
              </a:rPr>
              <a:t>v</a:t>
            </a:r>
            <a:r>
              <a:rPr sz="1200" b="1" dirty="0">
                <a:latin typeface="Arial"/>
                <a:cs typeface="Arial"/>
              </a:rPr>
              <a:t>e</a:t>
            </a:r>
            <a:r>
              <a:rPr sz="1200" b="1" spc="-20" dirty="0">
                <a:latin typeface="Arial"/>
                <a:cs typeface="Arial"/>
              </a:rPr>
              <a:t> </a:t>
            </a:r>
            <a:r>
              <a:rPr sz="1200" b="1" dirty="0">
                <a:latin typeface="Arial"/>
                <a:cs typeface="Arial"/>
              </a:rPr>
              <a:t>filters</a:t>
            </a:r>
            <a:endParaRPr sz="1200">
              <a:latin typeface="Arial"/>
              <a:cs typeface="Arial"/>
            </a:endParaRPr>
          </a:p>
        </p:txBody>
      </p:sp>
      <p:sp>
        <p:nvSpPr>
          <p:cNvPr id="12" name="object 12"/>
          <p:cNvSpPr txBox="1"/>
          <p:nvPr/>
        </p:nvSpPr>
        <p:spPr>
          <a:xfrm>
            <a:off x="3414603" y="6569597"/>
            <a:ext cx="1528445" cy="184666"/>
          </a:xfrm>
          <a:prstGeom prst="rect">
            <a:avLst/>
          </a:prstGeom>
        </p:spPr>
        <p:txBody>
          <a:bodyPr vert="horz" wrap="square" lIns="0" tIns="0" rIns="0" bIns="0" rtlCol="0">
            <a:spAutoFit/>
          </a:bodyPr>
          <a:lstStyle/>
          <a:p>
            <a:pPr marL="12700"/>
            <a:r>
              <a:rPr sz="1200" b="1" dirty="0">
                <a:latin typeface="Arial"/>
                <a:cs typeface="Arial"/>
              </a:rPr>
              <a:t>µ</a:t>
            </a:r>
            <a:r>
              <a:rPr sz="1200" b="1" spc="25" dirty="0">
                <a:latin typeface="Arial"/>
                <a:cs typeface="Arial"/>
              </a:rPr>
              <a:t>w</a:t>
            </a:r>
            <a:r>
              <a:rPr sz="1200" b="1" dirty="0">
                <a:latin typeface="Arial"/>
                <a:cs typeface="Arial"/>
              </a:rPr>
              <a:t>a</a:t>
            </a:r>
            <a:r>
              <a:rPr sz="1200" b="1" spc="-20" dirty="0">
                <a:latin typeface="Arial"/>
                <a:cs typeface="Arial"/>
              </a:rPr>
              <a:t>v</a:t>
            </a:r>
            <a:r>
              <a:rPr sz="1200" b="1" dirty="0">
                <a:latin typeface="Arial"/>
                <a:cs typeface="Arial"/>
              </a:rPr>
              <a:t>e</a:t>
            </a:r>
            <a:r>
              <a:rPr sz="1200" b="1" spc="-30" dirty="0">
                <a:latin typeface="Arial"/>
                <a:cs typeface="Arial"/>
              </a:rPr>
              <a:t> </a:t>
            </a:r>
            <a:r>
              <a:rPr sz="1200" b="1" spc="5" dirty="0">
                <a:latin typeface="Arial"/>
                <a:cs typeface="Arial"/>
              </a:rPr>
              <a:t>a</a:t>
            </a:r>
            <a:r>
              <a:rPr sz="1200" b="1" dirty="0">
                <a:latin typeface="Arial"/>
                <a:cs typeface="Arial"/>
              </a:rPr>
              <a:t>n</a:t>
            </a:r>
            <a:r>
              <a:rPr sz="1200" b="1" spc="-5" dirty="0">
                <a:latin typeface="Arial"/>
                <a:cs typeface="Arial"/>
              </a:rPr>
              <a:t>t</a:t>
            </a:r>
            <a:r>
              <a:rPr sz="1200" b="1" dirty="0">
                <a:latin typeface="Arial"/>
                <a:cs typeface="Arial"/>
              </a:rPr>
              <a:t>enna arr</a:t>
            </a:r>
            <a:r>
              <a:rPr sz="1200" b="1" spc="5" dirty="0">
                <a:latin typeface="Arial"/>
                <a:cs typeface="Arial"/>
              </a:rPr>
              <a:t>a</a:t>
            </a:r>
            <a:r>
              <a:rPr sz="1200" b="1" dirty="0">
                <a:latin typeface="Arial"/>
                <a:cs typeface="Arial"/>
              </a:rPr>
              <a:t>y</a:t>
            </a:r>
            <a:endParaRPr sz="1200" dirty="0">
              <a:latin typeface="Arial"/>
              <a:cs typeface="Arial"/>
            </a:endParaRPr>
          </a:p>
        </p:txBody>
      </p:sp>
      <p:sp>
        <p:nvSpPr>
          <p:cNvPr id="14" name="object 14"/>
          <p:cNvSpPr/>
          <p:nvPr/>
        </p:nvSpPr>
        <p:spPr>
          <a:xfrm>
            <a:off x="204324" y="1682470"/>
            <a:ext cx="2153412" cy="1156716"/>
          </a:xfrm>
          <a:prstGeom prst="rect">
            <a:avLst/>
          </a:prstGeom>
          <a:blipFill>
            <a:blip r:embed="rId6" cstate="print"/>
            <a:stretch>
              <a:fillRect/>
            </a:stretch>
          </a:blipFill>
        </p:spPr>
        <p:txBody>
          <a:bodyPr wrap="square" lIns="0" tIns="0" rIns="0" bIns="0" rtlCol="0"/>
          <a:lstStyle/>
          <a:p>
            <a:endParaRPr/>
          </a:p>
        </p:txBody>
      </p:sp>
      <p:sp>
        <p:nvSpPr>
          <p:cNvPr id="15" name="object 15"/>
          <p:cNvSpPr txBox="1"/>
          <p:nvPr/>
        </p:nvSpPr>
        <p:spPr>
          <a:xfrm>
            <a:off x="330146" y="2783914"/>
            <a:ext cx="1223010" cy="184666"/>
          </a:xfrm>
          <a:prstGeom prst="rect">
            <a:avLst/>
          </a:prstGeom>
        </p:spPr>
        <p:txBody>
          <a:bodyPr vert="horz" wrap="square" lIns="0" tIns="0" rIns="0" bIns="0" rtlCol="0">
            <a:spAutoFit/>
          </a:bodyPr>
          <a:lstStyle/>
          <a:p>
            <a:pPr marL="12700"/>
            <a:r>
              <a:rPr sz="1200" b="1" dirty="0">
                <a:latin typeface="Arial"/>
                <a:cs typeface="Arial"/>
              </a:rPr>
              <a:t>µ</a:t>
            </a:r>
            <a:r>
              <a:rPr sz="1200" b="1" spc="25" dirty="0">
                <a:latin typeface="Arial"/>
                <a:cs typeface="Arial"/>
              </a:rPr>
              <a:t>w</a:t>
            </a:r>
            <a:r>
              <a:rPr sz="1200" b="1" dirty="0">
                <a:latin typeface="Arial"/>
                <a:cs typeface="Arial"/>
              </a:rPr>
              <a:t>a</a:t>
            </a:r>
            <a:r>
              <a:rPr sz="1200" b="1" spc="-20" dirty="0">
                <a:latin typeface="Arial"/>
                <a:cs typeface="Arial"/>
              </a:rPr>
              <a:t>v</a:t>
            </a:r>
            <a:r>
              <a:rPr sz="1200" b="1" dirty="0">
                <a:latin typeface="Arial"/>
                <a:cs typeface="Arial"/>
              </a:rPr>
              <a:t>e</a:t>
            </a:r>
            <a:r>
              <a:rPr sz="1200" b="1" spc="-30" dirty="0">
                <a:latin typeface="Arial"/>
                <a:cs typeface="Arial"/>
              </a:rPr>
              <a:t> </a:t>
            </a:r>
            <a:r>
              <a:rPr sz="1200" b="1" dirty="0">
                <a:latin typeface="Arial"/>
                <a:cs typeface="Arial"/>
              </a:rPr>
              <a:t>assembly</a:t>
            </a:r>
            <a:endParaRPr sz="1200" dirty="0">
              <a:latin typeface="Arial"/>
              <a:cs typeface="Arial"/>
            </a:endParaRPr>
          </a:p>
        </p:txBody>
      </p:sp>
      <p:sp>
        <p:nvSpPr>
          <p:cNvPr id="16" name="object 16"/>
          <p:cNvSpPr/>
          <p:nvPr/>
        </p:nvSpPr>
        <p:spPr>
          <a:xfrm>
            <a:off x="389092" y="3022375"/>
            <a:ext cx="2209800" cy="1569720"/>
          </a:xfrm>
          <a:prstGeom prst="rect">
            <a:avLst/>
          </a:prstGeom>
          <a:blipFill>
            <a:blip r:embed="rId7" cstate="print"/>
            <a:stretch>
              <a:fillRect/>
            </a:stretch>
          </a:blipFill>
        </p:spPr>
        <p:txBody>
          <a:bodyPr wrap="square" lIns="0" tIns="0" rIns="0" bIns="0" rtlCol="0"/>
          <a:lstStyle/>
          <a:p>
            <a:endParaRPr/>
          </a:p>
        </p:txBody>
      </p:sp>
      <p:sp>
        <p:nvSpPr>
          <p:cNvPr id="17" name="object 17"/>
          <p:cNvSpPr txBox="1"/>
          <p:nvPr/>
        </p:nvSpPr>
        <p:spPr>
          <a:xfrm>
            <a:off x="315433" y="4376655"/>
            <a:ext cx="1984375" cy="184666"/>
          </a:xfrm>
          <a:prstGeom prst="rect">
            <a:avLst/>
          </a:prstGeom>
        </p:spPr>
        <p:txBody>
          <a:bodyPr vert="horz" wrap="square" lIns="0" tIns="0" rIns="0" bIns="0" rtlCol="0">
            <a:spAutoFit/>
          </a:bodyPr>
          <a:lstStyle/>
          <a:p>
            <a:pPr marL="12700"/>
            <a:r>
              <a:rPr sz="1200" b="1" spc="-5" dirty="0">
                <a:latin typeface="Arial"/>
                <a:cs typeface="Arial"/>
              </a:rPr>
              <a:t>M</a:t>
            </a:r>
            <a:r>
              <a:rPr sz="1200" b="1" dirty="0">
                <a:latin typeface="Arial"/>
                <a:cs typeface="Arial"/>
              </a:rPr>
              <a:t>ulti</a:t>
            </a:r>
            <a:r>
              <a:rPr sz="1200" b="1" spc="-5" dirty="0">
                <a:latin typeface="Arial"/>
                <a:cs typeface="Arial"/>
              </a:rPr>
              <a:t>-</a:t>
            </a:r>
            <a:r>
              <a:rPr sz="1200" b="1" dirty="0">
                <a:latin typeface="Arial"/>
                <a:cs typeface="Arial"/>
              </a:rPr>
              <a:t>channel</a:t>
            </a:r>
            <a:r>
              <a:rPr sz="1200" b="1" spc="15" dirty="0">
                <a:latin typeface="Arial"/>
                <a:cs typeface="Arial"/>
              </a:rPr>
              <a:t> </a:t>
            </a:r>
            <a:r>
              <a:rPr sz="1200" b="1" dirty="0">
                <a:latin typeface="Arial"/>
                <a:cs typeface="Arial"/>
              </a:rPr>
              <a:t>VHF</a:t>
            </a:r>
            <a:r>
              <a:rPr sz="1200" b="1" spc="-5" dirty="0">
                <a:latin typeface="Arial"/>
                <a:cs typeface="Arial"/>
              </a:rPr>
              <a:t> </a:t>
            </a:r>
            <a:r>
              <a:rPr sz="1200" b="1" dirty="0">
                <a:latin typeface="Arial"/>
                <a:cs typeface="Arial"/>
              </a:rPr>
              <a:t>r</a:t>
            </a:r>
            <a:r>
              <a:rPr sz="1200" b="1" spc="5" dirty="0">
                <a:latin typeface="Arial"/>
                <a:cs typeface="Arial"/>
              </a:rPr>
              <a:t>e</a:t>
            </a:r>
            <a:r>
              <a:rPr sz="1200" b="1" dirty="0">
                <a:latin typeface="Arial"/>
                <a:cs typeface="Arial"/>
              </a:rPr>
              <a:t>cei</a:t>
            </a:r>
            <a:r>
              <a:rPr sz="1200" b="1" spc="-20" dirty="0">
                <a:latin typeface="Arial"/>
                <a:cs typeface="Arial"/>
              </a:rPr>
              <a:t>v</a:t>
            </a:r>
            <a:r>
              <a:rPr sz="1200" b="1" dirty="0">
                <a:latin typeface="Arial"/>
                <a:cs typeface="Arial"/>
              </a:rPr>
              <a:t>er</a:t>
            </a:r>
            <a:endParaRPr sz="1200">
              <a:latin typeface="Arial"/>
              <a:cs typeface="Arial"/>
            </a:endParaRPr>
          </a:p>
        </p:txBody>
      </p:sp>
      <p:sp>
        <p:nvSpPr>
          <p:cNvPr id="18" name="object 18"/>
          <p:cNvSpPr/>
          <p:nvPr/>
        </p:nvSpPr>
        <p:spPr>
          <a:xfrm>
            <a:off x="3182193" y="4910517"/>
            <a:ext cx="1874520" cy="1603248"/>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3177622" y="4905945"/>
            <a:ext cx="1884045" cy="1612900"/>
          </a:xfrm>
          <a:custGeom>
            <a:avLst/>
            <a:gdLst/>
            <a:ahLst/>
            <a:cxnLst/>
            <a:rect l="l" t="t" r="r" b="b"/>
            <a:pathLst>
              <a:path w="1884045" h="1612900">
                <a:moveTo>
                  <a:pt x="0" y="1612392"/>
                </a:moveTo>
                <a:lnTo>
                  <a:pt x="1883664" y="1612392"/>
                </a:lnTo>
                <a:lnTo>
                  <a:pt x="1883664" y="0"/>
                </a:lnTo>
                <a:lnTo>
                  <a:pt x="0" y="0"/>
                </a:lnTo>
                <a:lnTo>
                  <a:pt x="0" y="1612392"/>
                </a:lnTo>
                <a:close/>
              </a:path>
            </a:pathLst>
          </a:custGeom>
          <a:ln w="9144">
            <a:solidFill>
              <a:srgbClr val="FF0000"/>
            </a:solidFill>
          </a:ln>
        </p:spPr>
        <p:txBody>
          <a:bodyPr wrap="square" lIns="0" tIns="0" rIns="0" bIns="0" rtlCol="0"/>
          <a:lstStyle/>
          <a:p>
            <a:endParaRPr/>
          </a:p>
        </p:txBody>
      </p:sp>
      <p:sp>
        <p:nvSpPr>
          <p:cNvPr id="20" name="object 11">
            <a:extLst>
              <a:ext uri="{FF2B5EF4-FFF2-40B4-BE49-F238E27FC236}">
                <a16:creationId xmlns:a16="http://schemas.microsoft.com/office/drawing/2014/main" id="{4B634C18-5079-E61B-E48D-57C8EC0D32A2}"/>
              </a:ext>
            </a:extLst>
          </p:cNvPr>
          <p:cNvSpPr/>
          <p:nvPr/>
        </p:nvSpPr>
        <p:spPr>
          <a:xfrm>
            <a:off x="2625866" y="2545620"/>
            <a:ext cx="2900172" cy="2115312"/>
          </a:xfrm>
          <a:prstGeom prst="rect">
            <a:avLst/>
          </a:prstGeom>
          <a:blipFill>
            <a:blip r:embed="rId9" cstate="print"/>
            <a:stretch>
              <a:fillRect/>
            </a:stretch>
          </a:blipFill>
        </p:spPr>
        <p:txBody>
          <a:bodyPr wrap="square" lIns="0" tIns="0" rIns="0" bIns="0" rtlCol="0"/>
          <a:lstStyle/>
          <a:p>
            <a:endParaRPr/>
          </a:p>
        </p:txBody>
      </p:sp>
      <p:sp>
        <p:nvSpPr>
          <p:cNvPr id="26" name="object 12">
            <a:extLst>
              <a:ext uri="{FF2B5EF4-FFF2-40B4-BE49-F238E27FC236}">
                <a16:creationId xmlns:a16="http://schemas.microsoft.com/office/drawing/2014/main" id="{EF7ECE50-02A3-7ABF-4E0B-954941C62887}"/>
              </a:ext>
            </a:extLst>
          </p:cNvPr>
          <p:cNvSpPr txBox="1"/>
          <p:nvPr/>
        </p:nvSpPr>
        <p:spPr>
          <a:xfrm>
            <a:off x="3308058" y="4609977"/>
            <a:ext cx="1676636" cy="184666"/>
          </a:xfrm>
          <a:prstGeom prst="rect">
            <a:avLst/>
          </a:prstGeom>
        </p:spPr>
        <p:txBody>
          <a:bodyPr vert="horz" wrap="square" lIns="0" tIns="0" rIns="0" bIns="0" rtlCol="0">
            <a:spAutoFit/>
          </a:bodyPr>
          <a:lstStyle/>
          <a:p>
            <a:pPr marL="12700"/>
            <a:r>
              <a:rPr lang="en-US" sz="1200" b="1" dirty="0">
                <a:latin typeface="Arial"/>
                <a:cs typeface="Arial"/>
              </a:rPr>
              <a:t>Compact µ</a:t>
            </a:r>
            <a:r>
              <a:rPr lang="en-US" sz="1200" b="1" spc="25" dirty="0">
                <a:latin typeface="Arial"/>
                <a:cs typeface="Arial"/>
              </a:rPr>
              <a:t>w</a:t>
            </a:r>
            <a:r>
              <a:rPr lang="en-US" sz="1200" b="1" dirty="0">
                <a:latin typeface="Arial"/>
                <a:cs typeface="Arial"/>
              </a:rPr>
              <a:t>a</a:t>
            </a:r>
            <a:r>
              <a:rPr lang="en-US" sz="1200" b="1" spc="-20" dirty="0">
                <a:latin typeface="Arial"/>
                <a:cs typeface="Arial"/>
              </a:rPr>
              <a:t>v</a:t>
            </a:r>
            <a:r>
              <a:rPr lang="en-US" sz="1200" b="1" dirty="0">
                <a:latin typeface="Arial"/>
                <a:cs typeface="Arial"/>
              </a:rPr>
              <a:t>e radar </a:t>
            </a:r>
            <a:endParaRPr sz="1200" dirty="0">
              <a:latin typeface="Arial"/>
              <a:cs typeface="Arial"/>
            </a:endParaRPr>
          </a:p>
        </p:txBody>
      </p:sp>
      <p:sp>
        <p:nvSpPr>
          <p:cNvPr id="28" name="object 5">
            <a:extLst>
              <a:ext uri="{FF2B5EF4-FFF2-40B4-BE49-F238E27FC236}">
                <a16:creationId xmlns:a16="http://schemas.microsoft.com/office/drawing/2014/main" id="{463A390F-BD3A-A018-D16D-AD966EC718B6}"/>
              </a:ext>
            </a:extLst>
          </p:cNvPr>
          <p:cNvSpPr/>
          <p:nvPr/>
        </p:nvSpPr>
        <p:spPr>
          <a:xfrm>
            <a:off x="5634080" y="4752048"/>
            <a:ext cx="3352800" cy="1754124"/>
          </a:xfrm>
          <a:prstGeom prst="rect">
            <a:avLst/>
          </a:prstGeom>
          <a:blipFill>
            <a:blip r:embed="rId10" cstate="print"/>
            <a:stretch>
              <a:fillRect/>
            </a:stretch>
          </a:blipFill>
        </p:spPr>
        <p:txBody>
          <a:bodyPr wrap="square" lIns="0" tIns="0" rIns="0" bIns="0" rtlCol="0"/>
          <a:lstStyle/>
          <a:p>
            <a:endParaRPr/>
          </a:p>
        </p:txBody>
      </p:sp>
      <p:sp>
        <p:nvSpPr>
          <p:cNvPr id="29" name="object 6">
            <a:extLst>
              <a:ext uri="{FF2B5EF4-FFF2-40B4-BE49-F238E27FC236}">
                <a16:creationId xmlns:a16="http://schemas.microsoft.com/office/drawing/2014/main" id="{F3CA847E-E513-FF97-FA2D-FA85D8E78ABD}"/>
              </a:ext>
            </a:extLst>
          </p:cNvPr>
          <p:cNvSpPr/>
          <p:nvPr/>
        </p:nvSpPr>
        <p:spPr>
          <a:xfrm>
            <a:off x="5629508" y="4747477"/>
            <a:ext cx="3362325" cy="1763395"/>
          </a:xfrm>
          <a:custGeom>
            <a:avLst/>
            <a:gdLst/>
            <a:ahLst/>
            <a:cxnLst/>
            <a:rect l="l" t="t" r="r" b="b"/>
            <a:pathLst>
              <a:path w="3362325" h="1763395">
                <a:moveTo>
                  <a:pt x="0" y="1763268"/>
                </a:moveTo>
                <a:lnTo>
                  <a:pt x="3361944" y="1763268"/>
                </a:lnTo>
                <a:lnTo>
                  <a:pt x="3361944" y="0"/>
                </a:lnTo>
                <a:lnTo>
                  <a:pt x="0" y="0"/>
                </a:lnTo>
                <a:lnTo>
                  <a:pt x="0" y="1763268"/>
                </a:lnTo>
                <a:close/>
              </a:path>
            </a:pathLst>
          </a:custGeom>
          <a:ln w="9144">
            <a:solidFill>
              <a:srgbClr val="C00000"/>
            </a:solidFill>
          </a:ln>
        </p:spPr>
        <p:txBody>
          <a:bodyPr wrap="square" lIns="0" tIns="0" rIns="0" bIns="0" rtlCol="0"/>
          <a:lstStyle/>
          <a:p>
            <a:endParaRPr/>
          </a:p>
        </p:txBody>
      </p:sp>
      <p:sp>
        <p:nvSpPr>
          <p:cNvPr id="30" name="object 7">
            <a:extLst>
              <a:ext uri="{FF2B5EF4-FFF2-40B4-BE49-F238E27FC236}">
                <a16:creationId xmlns:a16="http://schemas.microsoft.com/office/drawing/2014/main" id="{351B3212-BAEB-D61D-5746-58CD6623125F}"/>
              </a:ext>
            </a:extLst>
          </p:cNvPr>
          <p:cNvSpPr/>
          <p:nvPr/>
        </p:nvSpPr>
        <p:spPr>
          <a:xfrm>
            <a:off x="8986880" y="4744427"/>
            <a:ext cx="2971800" cy="1770888"/>
          </a:xfrm>
          <a:prstGeom prst="rect">
            <a:avLst/>
          </a:prstGeom>
          <a:blipFill>
            <a:blip r:embed="rId11" cstate="print"/>
            <a:stretch>
              <a:fillRect/>
            </a:stretch>
          </a:blipFill>
        </p:spPr>
        <p:txBody>
          <a:bodyPr wrap="square" lIns="0" tIns="0" rIns="0" bIns="0" rtlCol="0"/>
          <a:lstStyle/>
          <a:p>
            <a:endParaRPr/>
          </a:p>
        </p:txBody>
      </p:sp>
      <p:sp>
        <p:nvSpPr>
          <p:cNvPr id="31" name="object 8">
            <a:extLst>
              <a:ext uri="{FF2B5EF4-FFF2-40B4-BE49-F238E27FC236}">
                <a16:creationId xmlns:a16="http://schemas.microsoft.com/office/drawing/2014/main" id="{BE8DCB5B-6689-4B5E-BA31-88A49E781A6A}"/>
              </a:ext>
            </a:extLst>
          </p:cNvPr>
          <p:cNvSpPr/>
          <p:nvPr/>
        </p:nvSpPr>
        <p:spPr>
          <a:xfrm>
            <a:off x="8982309" y="4739857"/>
            <a:ext cx="2981325" cy="1780539"/>
          </a:xfrm>
          <a:custGeom>
            <a:avLst/>
            <a:gdLst/>
            <a:ahLst/>
            <a:cxnLst/>
            <a:rect l="l" t="t" r="r" b="b"/>
            <a:pathLst>
              <a:path w="2981325" h="1780539">
                <a:moveTo>
                  <a:pt x="0" y="1780031"/>
                </a:moveTo>
                <a:lnTo>
                  <a:pt x="2980944" y="1780031"/>
                </a:lnTo>
                <a:lnTo>
                  <a:pt x="2980944" y="0"/>
                </a:lnTo>
                <a:lnTo>
                  <a:pt x="0" y="0"/>
                </a:lnTo>
                <a:lnTo>
                  <a:pt x="0" y="1780031"/>
                </a:lnTo>
                <a:close/>
              </a:path>
            </a:pathLst>
          </a:custGeom>
          <a:ln w="9144">
            <a:solidFill>
              <a:srgbClr val="C00000"/>
            </a:solidFill>
          </a:ln>
        </p:spPr>
        <p:txBody>
          <a:bodyPr wrap="square" lIns="0" tIns="0" rIns="0" bIns="0" rtlCol="0"/>
          <a:lstStyle/>
          <a:p>
            <a:endParaRPr/>
          </a:p>
        </p:txBody>
      </p:sp>
      <p:sp>
        <p:nvSpPr>
          <p:cNvPr id="32" name="object 10">
            <a:extLst>
              <a:ext uri="{FF2B5EF4-FFF2-40B4-BE49-F238E27FC236}">
                <a16:creationId xmlns:a16="http://schemas.microsoft.com/office/drawing/2014/main" id="{73C752F2-DA0A-9720-D3E0-80FCD4807DC1}"/>
              </a:ext>
            </a:extLst>
          </p:cNvPr>
          <p:cNvSpPr txBox="1"/>
          <p:nvPr/>
        </p:nvSpPr>
        <p:spPr>
          <a:xfrm>
            <a:off x="7542255" y="6566918"/>
            <a:ext cx="1929130" cy="215444"/>
          </a:xfrm>
          <a:prstGeom prst="rect">
            <a:avLst/>
          </a:prstGeom>
        </p:spPr>
        <p:txBody>
          <a:bodyPr vert="horz" wrap="square" lIns="0" tIns="0" rIns="0" bIns="0" rtlCol="0">
            <a:spAutoFit/>
          </a:bodyPr>
          <a:lstStyle/>
          <a:p>
            <a:pPr marL="12700"/>
            <a:r>
              <a:rPr sz="1400" b="1" dirty="0">
                <a:latin typeface="Arial"/>
                <a:cs typeface="Arial"/>
              </a:rPr>
              <a:t>V</a:t>
            </a:r>
            <a:r>
              <a:rPr sz="1400" b="1" spc="-10" dirty="0">
                <a:latin typeface="Arial"/>
                <a:cs typeface="Arial"/>
              </a:rPr>
              <a:t>HF</a:t>
            </a:r>
            <a:r>
              <a:rPr sz="1400" b="1" dirty="0">
                <a:latin typeface="Arial"/>
                <a:cs typeface="Arial"/>
              </a:rPr>
              <a:t>/</a:t>
            </a:r>
            <a:r>
              <a:rPr sz="1400" b="1" spc="-10" dirty="0">
                <a:latin typeface="Arial"/>
                <a:cs typeface="Arial"/>
              </a:rPr>
              <a:t>UH</a:t>
            </a:r>
            <a:r>
              <a:rPr sz="1400" b="1" dirty="0">
                <a:latin typeface="Arial"/>
                <a:cs typeface="Arial"/>
              </a:rPr>
              <a:t>F</a:t>
            </a:r>
            <a:r>
              <a:rPr sz="1400" b="1" spc="-15" dirty="0">
                <a:latin typeface="Arial"/>
                <a:cs typeface="Arial"/>
              </a:rPr>
              <a:t> </a:t>
            </a:r>
            <a:r>
              <a:rPr sz="1400" b="1" dirty="0">
                <a:latin typeface="Arial"/>
                <a:cs typeface="Arial"/>
              </a:rPr>
              <a:t>sled</a:t>
            </a:r>
            <a:r>
              <a:rPr sz="1400" b="1" spc="-25" dirty="0">
                <a:latin typeface="Arial"/>
                <a:cs typeface="Arial"/>
              </a:rPr>
              <a:t> </a:t>
            </a:r>
            <a:r>
              <a:rPr sz="1400" b="1" dirty="0">
                <a:latin typeface="Arial"/>
                <a:cs typeface="Arial"/>
              </a:rPr>
              <a:t>a</a:t>
            </a:r>
            <a:r>
              <a:rPr sz="1400" b="1" spc="-10" dirty="0">
                <a:latin typeface="Arial"/>
                <a:cs typeface="Arial"/>
              </a:rPr>
              <a:t>n</a:t>
            </a:r>
            <a:r>
              <a:rPr sz="1400" b="1" dirty="0">
                <a:latin typeface="Arial"/>
                <a:cs typeface="Arial"/>
              </a:rPr>
              <a:t>te</a:t>
            </a:r>
            <a:r>
              <a:rPr sz="1400" b="1" spc="-10" dirty="0">
                <a:latin typeface="Arial"/>
                <a:cs typeface="Arial"/>
              </a:rPr>
              <a:t>nn</a:t>
            </a:r>
            <a:r>
              <a:rPr sz="1400" b="1" dirty="0">
                <a:latin typeface="Arial"/>
                <a:cs typeface="Arial"/>
              </a:rPr>
              <a:t>a</a:t>
            </a:r>
            <a:endParaRPr sz="1400">
              <a:latin typeface="Arial"/>
              <a:cs typeface="Arial"/>
            </a:endParaRPr>
          </a:p>
        </p:txBody>
      </p:sp>
      <p:sp>
        <p:nvSpPr>
          <p:cNvPr id="33" name="object 3">
            <a:extLst>
              <a:ext uri="{FF2B5EF4-FFF2-40B4-BE49-F238E27FC236}">
                <a16:creationId xmlns:a16="http://schemas.microsoft.com/office/drawing/2014/main" id="{CBEEC786-7C48-DB98-53DD-26A8BF6515E5}"/>
              </a:ext>
            </a:extLst>
          </p:cNvPr>
          <p:cNvSpPr/>
          <p:nvPr/>
        </p:nvSpPr>
        <p:spPr>
          <a:xfrm>
            <a:off x="8914053" y="2643452"/>
            <a:ext cx="2964179" cy="1807464"/>
          </a:xfrm>
          <a:prstGeom prst="rect">
            <a:avLst/>
          </a:prstGeom>
          <a:blipFill>
            <a:blip r:embed="rId12" cstate="print"/>
            <a:stretch>
              <a:fillRect/>
            </a:stretch>
          </a:blipFill>
        </p:spPr>
        <p:txBody>
          <a:bodyPr wrap="square" lIns="0" tIns="0" rIns="0" bIns="0" rtlCol="0"/>
          <a:lstStyle/>
          <a:p>
            <a:endParaRPr/>
          </a:p>
        </p:txBody>
      </p:sp>
      <p:sp>
        <p:nvSpPr>
          <p:cNvPr id="34" name="object 4">
            <a:extLst>
              <a:ext uri="{FF2B5EF4-FFF2-40B4-BE49-F238E27FC236}">
                <a16:creationId xmlns:a16="http://schemas.microsoft.com/office/drawing/2014/main" id="{875E3EE1-F019-B3FC-0F85-8D2711C62086}"/>
              </a:ext>
            </a:extLst>
          </p:cNvPr>
          <p:cNvSpPr/>
          <p:nvPr/>
        </p:nvSpPr>
        <p:spPr>
          <a:xfrm>
            <a:off x="8909481" y="2638881"/>
            <a:ext cx="2973705" cy="1816735"/>
          </a:xfrm>
          <a:custGeom>
            <a:avLst/>
            <a:gdLst/>
            <a:ahLst/>
            <a:cxnLst/>
            <a:rect l="l" t="t" r="r" b="b"/>
            <a:pathLst>
              <a:path w="2973704" h="1816735">
                <a:moveTo>
                  <a:pt x="0" y="1816607"/>
                </a:moveTo>
                <a:lnTo>
                  <a:pt x="2973324" y="1816607"/>
                </a:lnTo>
                <a:lnTo>
                  <a:pt x="2973324" y="0"/>
                </a:lnTo>
                <a:lnTo>
                  <a:pt x="0" y="0"/>
                </a:lnTo>
                <a:lnTo>
                  <a:pt x="0" y="1816607"/>
                </a:lnTo>
                <a:close/>
              </a:path>
            </a:pathLst>
          </a:custGeom>
          <a:ln w="9144">
            <a:solidFill>
              <a:srgbClr val="C00000"/>
            </a:solidFill>
          </a:ln>
        </p:spPr>
        <p:txBody>
          <a:bodyPr wrap="square" lIns="0" tIns="0" rIns="0" bIns="0" rtlCol="0"/>
          <a:lstStyle/>
          <a:p>
            <a:endParaRPr/>
          </a:p>
        </p:txBody>
      </p:sp>
      <p:sp>
        <p:nvSpPr>
          <p:cNvPr id="35" name="object 9">
            <a:extLst>
              <a:ext uri="{FF2B5EF4-FFF2-40B4-BE49-F238E27FC236}">
                <a16:creationId xmlns:a16="http://schemas.microsoft.com/office/drawing/2014/main" id="{94967162-91E6-71AD-A219-6875B213BE52}"/>
              </a:ext>
            </a:extLst>
          </p:cNvPr>
          <p:cNvSpPr/>
          <p:nvPr/>
        </p:nvSpPr>
        <p:spPr>
          <a:xfrm>
            <a:off x="5104052" y="2643452"/>
            <a:ext cx="3733800" cy="1773936"/>
          </a:xfrm>
          <a:prstGeom prst="rect">
            <a:avLst/>
          </a:prstGeom>
          <a:blipFill>
            <a:blip r:embed="rId13" cstate="print"/>
            <a:stretch>
              <a:fillRect/>
            </a:stretch>
          </a:blipFill>
        </p:spPr>
        <p:txBody>
          <a:bodyPr wrap="square" lIns="0" tIns="0" rIns="0" bIns="0" rtlCol="0"/>
          <a:lstStyle/>
          <a:p>
            <a:endParaRPr/>
          </a:p>
        </p:txBody>
      </p:sp>
      <p:sp>
        <p:nvSpPr>
          <p:cNvPr id="36" name="object 11">
            <a:extLst>
              <a:ext uri="{FF2B5EF4-FFF2-40B4-BE49-F238E27FC236}">
                <a16:creationId xmlns:a16="http://schemas.microsoft.com/office/drawing/2014/main" id="{DC8F4739-C7B9-415C-97D6-67EE04239CAB}"/>
              </a:ext>
            </a:extLst>
          </p:cNvPr>
          <p:cNvSpPr txBox="1"/>
          <p:nvPr/>
        </p:nvSpPr>
        <p:spPr>
          <a:xfrm>
            <a:off x="5640247" y="4293095"/>
            <a:ext cx="2953385" cy="215444"/>
          </a:xfrm>
          <a:prstGeom prst="rect">
            <a:avLst/>
          </a:prstGeom>
        </p:spPr>
        <p:txBody>
          <a:bodyPr vert="horz" wrap="square" lIns="0" tIns="0" rIns="0" bIns="0" rtlCol="0">
            <a:spAutoFit/>
          </a:bodyPr>
          <a:lstStyle/>
          <a:p>
            <a:pPr marL="12700"/>
            <a:r>
              <a:rPr sz="1400" b="1" spc="-10" dirty="0">
                <a:latin typeface="Arial"/>
                <a:cs typeface="Arial"/>
              </a:rPr>
              <a:t>C</a:t>
            </a:r>
            <a:r>
              <a:rPr sz="1400" b="1" dirty="0">
                <a:latin typeface="Arial"/>
                <a:cs typeface="Arial"/>
              </a:rPr>
              <a:t>art</a:t>
            </a:r>
            <a:r>
              <a:rPr sz="1400" b="1" spc="-5" dirty="0">
                <a:latin typeface="Arial"/>
                <a:cs typeface="Arial"/>
              </a:rPr>
              <a:t> </a:t>
            </a:r>
            <a:r>
              <a:rPr sz="1400" b="1" dirty="0">
                <a:latin typeface="Arial"/>
                <a:cs typeface="Arial"/>
              </a:rPr>
              <a:t>f</a:t>
            </a:r>
            <a:r>
              <a:rPr sz="1400" b="1" spc="-10" dirty="0">
                <a:latin typeface="Arial"/>
                <a:cs typeface="Arial"/>
              </a:rPr>
              <a:t>o</a:t>
            </a:r>
            <a:r>
              <a:rPr sz="1400" b="1" dirty="0">
                <a:latin typeface="Arial"/>
                <a:cs typeface="Arial"/>
              </a:rPr>
              <a:t>r</a:t>
            </a:r>
            <a:r>
              <a:rPr sz="1400" b="1" spc="-15" dirty="0">
                <a:latin typeface="Arial"/>
                <a:cs typeface="Arial"/>
              </a:rPr>
              <a:t> </a:t>
            </a:r>
            <a:r>
              <a:rPr sz="1400" b="1" dirty="0">
                <a:latin typeface="Arial"/>
                <a:cs typeface="Arial"/>
              </a:rPr>
              <a:t>ra</a:t>
            </a:r>
            <a:r>
              <a:rPr sz="1400" b="1" spc="-10" dirty="0">
                <a:latin typeface="Arial"/>
                <a:cs typeface="Arial"/>
              </a:rPr>
              <a:t>d</a:t>
            </a:r>
            <a:r>
              <a:rPr sz="1400" b="1" dirty="0">
                <a:latin typeface="Arial"/>
                <a:cs typeface="Arial"/>
              </a:rPr>
              <a:t>ar</a:t>
            </a:r>
            <a:r>
              <a:rPr sz="1400" b="1" spc="-15" dirty="0">
                <a:latin typeface="Arial"/>
                <a:cs typeface="Arial"/>
              </a:rPr>
              <a:t> </a:t>
            </a:r>
            <a:r>
              <a:rPr sz="1400" b="1" dirty="0">
                <a:latin typeface="Arial"/>
                <a:cs typeface="Arial"/>
              </a:rPr>
              <a:t>tests</a:t>
            </a:r>
            <a:r>
              <a:rPr sz="1400" b="1" spc="-30" dirty="0">
                <a:latin typeface="Arial"/>
                <a:cs typeface="Arial"/>
              </a:rPr>
              <a:t> </a:t>
            </a:r>
            <a:r>
              <a:rPr sz="1400" b="1" spc="-10" dirty="0">
                <a:latin typeface="Arial"/>
                <a:cs typeface="Arial"/>
              </a:rPr>
              <a:t>o</a:t>
            </a:r>
            <a:r>
              <a:rPr sz="1400" b="1" dirty="0">
                <a:latin typeface="Arial"/>
                <a:cs typeface="Arial"/>
              </a:rPr>
              <a:t>n</a:t>
            </a:r>
            <a:r>
              <a:rPr sz="1400" b="1" spc="-15" dirty="0">
                <a:latin typeface="Arial"/>
                <a:cs typeface="Arial"/>
              </a:rPr>
              <a:t> </a:t>
            </a:r>
            <a:r>
              <a:rPr sz="1400" b="1" spc="30" dirty="0">
                <a:latin typeface="Arial"/>
                <a:cs typeface="Arial"/>
              </a:rPr>
              <a:t>w</a:t>
            </a:r>
            <a:r>
              <a:rPr sz="1400" b="1" spc="-10" dirty="0">
                <a:latin typeface="Arial"/>
                <a:cs typeface="Arial"/>
              </a:rPr>
              <a:t>h</a:t>
            </a:r>
            <a:r>
              <a:rPr sz="1400" b="1" spc="-15" dirty="0">
                <a:latin typeface="Arial"/>
                <a:cs typeface="Arial"/>
              </a:rPr>
              <a:t>e</a:t>
            </a:r>
            <a:r>
              <a:rPr sz="1400" b="1" dirty="0">
                <a:latin typeface="Arial"/>
                <a:cs typeface="Arial"/>
              </a:rPr>
              <a:t>at</a:t>
            </a:r>
            <a:r>
              <a:rPr sz="1400" b="1" spc="-45" dirty="0">
                <a:latin typeface="Arial"/>
                <a:cs typeface="Arial"/>
              </a:rPr>
              <a:t> </a:t>
            </a:r>
            <a:r>
              <a:rPr sz="1400" b="1" dirty="0">
                <a:latin typeface="Arial"/>
                <a:cs typeface="Arial"/>
              </a:rPr>
              <a:t>fiel</a:t>
            </a:r>
            <a:r>
              <a:rPr sz="1400" b="1" spc="-10" dirty="0">
                <a:latin typeface="Arial"/>
                <a:cs typeface="Arial"/>
              </a:rPr>
              <a:t>d</a:t>
            </a:r>
            <a:r>
              <a:rPr sz="1400" b="1" dirty="0">
                <a:latin typeface="Arial"/>
                <a:cs typeface="Arial"/>
              </a:rPr>
              <a:t>s</a:t>
            </a:r>
            <a:endParaRPr sz="1400">
              <a:latin typeface="Arial"/>
              <a:cs typeface="Arial"/>
            </a:endParaRPr>
          </a:p>
        </p:txBody>
      </p:sp>
      <p:sp>
        <p:nvSpPr>
          <p:cNvPr id="40" name="object 15">
            <a:extLst>
              <a:ext uri="{FF2B5EF4-FFF2-40B4-BE49-F238E27FC236}">
                <a16:creationId xmlns:a16="http://schemas.microsoft.com/office/drawing/2014/main" id="{2A2F029F-E109-9D0C-9E2B-80CB562E144F}"/>
              </a:ext>
            </a:extLst>
          </p:cNvPr>
          <p:cNvSpPr txBox="1"/>
          <p:nvPr/>
        </p:nvSpPr>
        <p:spPr>
          <a:xfrm>
            <a:off x="9262405" y="775741"/>
            <a:ext cx="1904604" cy="184666"/>
          </a:xfrm>
          <a:prstGeom prst="rect">
            <a:avLst/>
          </a:prstGeom>
        </p:spPr>
        <p:txBody>
          <a:bodyPr vert="horz" wrap="square" lIns="0" tIns="0" rIns="0" bIns="0" rtlCol="0">
            <a:spAutoFit/>
          </a:bodyPr>
          <a:lstStyle/>
          <a:p>
            <a:pPr marL="12700"/>
            <a:r>
              <a:rPr lang="en-US" sz="1200" b="1" dirty="0">
                <a:latin typeface="Arial"/>
                <a:cs typeface="Arial"/>
              </a:rPr>
              <a:t>100W HF/VHF UAV Radar</a:t>
            </a:r>
            <a:endParaRPr sz="1200" dirty="0">
              <a:latin typeface="Arial"/>
              <a:cs typeface="Arial"/>
            </a:endParaRPr>
          </a:p>
        </p:txBody>
      </p:sp>
      <p:pic>
        <p:nvPicPr>
          <p:cNvPr id="41" name="Picture 40">
            <a:extLst>
              <a:ext uri="{FF2B5EF4-FFF2-40B4-BE49-F238E27FC236}">
                <a16:creationId xmlns:a16="http://schemas.microsoft.com/office/drawing/2014/main" id="{E57A0063-E9E4-2619-74F2-DA2C5B740B10}"/>
              </a:ext>
            </a:extLst>
          </p:cNvPr>
          <p:cNvPicPr>
            <a:picLocks noChangeAspect="1"/>
          </p:cNvPicPr>
          <p:nvPr/>
        </p:nvPicPr>
        <p:blipFill>
          <a:blip r:embed="rId14"/>
          <a:stretch>
            <a:fillRect/>
          </a:stretch>
        </p:blipFill>
        <p:spPr>
          <a:xfrm>
            <a:off x="5900403" y="793020"/>
            <a:ext cx="3154505" cy="153344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a:spLocks noGrp="1" noChangeArrowheads="1"/>
          </p:cNvSpPr>
          <p:nvPr>
            <p:ph type="title"/>
          </p:nvPr>
        </p:nvSpPr>
        <p:spPr>
          <a:xfrm>
            <a:off x="297777" y="70716"/>
            <a:ext cx="11596446" cy="957215"/>
          </a:xfrm>
        </p:spPr>
        <p:txBody>
          <a:bodyPr>
            <a:noAutofit/>
          </a:bodyPr>
          <a:lstStyle/>
          <a:p>
            <a:pPr eaLnBrk="1" hangingPunct="1"/>
            <a:r>
              <a:rPr lang="en-US" sz="3600" b="1" dirty="0">
                <a:latin typeface="Arial" panose="020B0604020202020204" pitchFamily="34" charset="0"/>
                <a:ea typeface="ＭＳ Ｐゴシック" charset="-128"/>
                <a:cs typeface="Arial" panose="020B0604020202020204" pitchFamily="34" charset="0"/>
              </a:rPr>
              <a:t>CReSIS DOE-funded Radar Consortium</a:t>
            </a:r>
          </a:p>
        </p:txBody>
      </p:sp>
      <p:sp>
        <p:nvSpPr>
          <p:cNvPr id="3" name="Rectangle 2"/>
          <p:cNvSpPr/>
          <p:nvPr/>
        </p:nvSpPr>
        <p:spPr>
          <a:xfrm>
            <a:off x="7481772" y="865848"/>
            <a:ext cx="4486348" cy="5940088"/>
          </a:xfrm>
          <a:prstGeom prst="rect">
            <a:avLst/>
          </a:prstGeom>
        </p:spPr>
        <p:txBody>
          <a:bodyPr wrap="square">
            <a:spAutoFit/>
          </a:bodyPr>
          <a:lstStyle/>
          <a:p>
            <a:pPr marL="401822" indent="-401822">
              <a:buFont typeface="Arial" panose="020B0604020202020204" pitchFamily="34" charset="0"/>
              <a:buChar char="•"/>
            </a:pPr>
            <a:r>
              <a:rPr lang="en-US" sz="2000" dirty="0">
                <a:solidFill>
                  <a:srgbClr val="333333"/>
                </a:solidFill>
                <a:latin typeface="Gotham SSm A"/>
              </a:rPr>
              <a:t>The research consortium focuses on radio-frequency (RF) and radar technology. </a:t>
            </a:r>
          </a:p>
          <a:p>
            <a:pPr marL="401822" indent="-401822">
              <a:buFont typeface="Arial" panose="020B0604020202020204" pitchFamily="34" charset="0"/>
              <a:buChar char="•"/>
            </a:pPr>
            <a:endParaRPr lang="en-US" sz="2000" dirty="0">
              <a:solidFill>
                <a:srgbClr val="333333"/>
              </a:solidFill>
              <a:latin typeface="Gotham SSm A"/>
            </a:endParaRPr>
          </a:p>
          <a:p>
            <a:pPr marL="401822" indent="-401822">
              <a:buFont typeface="Arial" panose="020B0604020202020204" pitchFamily="34" charset="0"/>
              <a:buChar char="•"/>
            </a:pPr>
            <a:r>
              <a:rPr lang="en-US" sz="2000" dirty="0">
                <a:solidFill>
                  <a:srgbClr val="333333"/>
                </a:solidFill>
                <a:latin typeface="Gotham SSm A"/>
              </a:rPr>
              <a:t>Funded by the DOE </a:t>
            </a:r>
            <a:r>
              <a:rPr lang="en-US" sz="2000" dirty="0" err="1">
                <a:solidFill>
                  <a:srgbClr val="333333"/>
                </a:solidFill>
                <a:latin typeface="Gotham SSm A"/>
              </a:rPr>
              <a:t>NSC</a:t>
            </a:r>
            <a:r>
              <a:rPr lang="en-US" sz="2000" dirty="0">
                <a:solidFill>
                  <a:srgbClr val="333333"/>
                </a:solidFill>
                <a:latin typeface="Gotham SSm A"/>
              </a:rPr>
              <a:t> out of Kansas City, Missouri, and managed by Honeywell </a:t>
            </a:r>
            <a:r>
              <a:rPr lang="en-US" sz="2000" dirty="0" err="1">
                <a:solidFill>
                  <a:srgbClr val="333333"/>
                </a:solidFill>
                <a:latin typeface="Gotham SSm A"/>
              </a:rPr>
              <a:t>FM&amp;T</a:t>
            </a:r>
            <a:r>
              <a:rPr lang="en-US" sz="2000" dirty="0">
                <a:solidFill>
                  <a:srgbClr val="333333"/>
                </a:solidFill>
                <a:latin typeface="Gotham SSm A"/>
              </a:rPr>
              <a:t>.</a:t>
            </a:r>
          </a:p>
          <a:p>
            <a:pPr marL="401822" indent="-401822">
              <a:buFont typeface="Arial" panose="020B0604020202020204" pitchFamily="34" charset="0"/>
              <a:buChar char="•"/>
            </a:pPr>
            <a:endParaRPr lang="en-US" sz="2000" dirty="0">
              <a:solidFill>
                <a:srgbClr val="333333"/>
              </a:solidFill>
              <a:latin typeface="Gotham SSm A"/>
            </a:endParaRPr>
          </a:p>
          <a:p>
            <a:pPr marL="401822" indent="-401822">
              <a:buFont typeface="Arial" panose="020B0604020202020204" pitchFamily="34" charset="0"/>
              <a:buChar char="•"/>
            </a:pPr>
            <a:r>
              <a:rPr lang="en-US" sz="2000" dirty="0">
                <a:solidFill>
                  <a:srgbClr val="333333"/>
                </a:solidFill>
                <a:latin typeface="Gotham SSm A"/>
              </a:rPr>
              <a:t>Partners include </a:t>
            </a:r>
            <a:r>
              <a:rPr lang="en-US" sz="2000" dirty="0" err="1">
                <a:solidFill>
                  <a:srgbClr val="333333"/>
                </a:solidFill>
                <a:latin typeface="Gotham SSm A"/>
              </a:rPr>
              <a:t>OU</a:t>
            </a:r>
            <a:r>
              <a:rPr lang="en-US" sz="2000" dirty="0">
                <a:solidFill>
                  <a:srgbClr val="333333"/>
                </a:solidFill>
                <a:latin typeface="Gotham SSm A"/>
              </a:rPr>
              <a:t>, </a:t>
            </a:r>
            <a:r>
              <a:rPr lang="en-US" sz="2000" dirty="0" err="1">
                <a:solidFill>
                  <a:srgbClr val="333333"/>
                </a:solidFill>
                <a:latin typeface="Gotham SSm A"/>
              </a:rPr>
              <a:t>KSU</a:t>
            </a:r>
            <a:r>
              <a:rPr lang="en-US" sz="2000" dirty="0">
                <a:solidFill>
                  <a:srgbClr val="333333"/>
                </a:solidFill>
                <a:latin typeface="Gotham SSm A"/>
              </a:rPr>
              <a:t>, </a:t>
            </a:r>
            <a:r>
              <a:rPr lang="en-US" sz="2000" dirty="0" err="1">
                <a:solidFill>
                  <a:srgbClr val="333333"/>
                </a:solidFill>
                <a:latin typeface="Gotham SSm A"/>
              </a:rPr>
              <a:t>Uark</a:t>
            </a:r>
            <a:r>
              <a:rPr lang="en-US" sz="2000" dirty="0">
                <a:solidFill>
                  <a:srgbClr val="333333"/>
                </a:solidFill>
                <a:latin typeface="Gotham SSm A"/>
              </a:rPr>
              <a:t>, UNL, and MSU. </a:t>
            </a:r>
          </a:p>
          <a:p>
            <a:pPr marL="401822" indent="-401822">
              <a:buFont typeface="Arial" panose="020B0604020202020204" pitchFamily="34" charset="0"/>
              <a:buChar char="•"/>
            </a:pPr>
            <a:endParaRPr lang="en-US" sz="2000" dirty="0">
              <a:solidFill>
                <a:srgbClr val="333333"/>
              </a:solidFill>
              <a:latin typeface="Gotham SSm A"/>
            </a:endParaRPr>
          </a:p>
          <a:p>
            <a:pPr marL="406286" lvl="2" indent="-406286" algn="just">
              <a:buFont typeface="Arial" panose="020B0604020202020204" pitchFamily="34" charset="0"/>
              <a:buChar char="•"/>
            </a:pPr>
            <a:r>
              <a:rPr lang="en-US" sz="2000" dirty="0">
                <a:solidFill>
                  <a:srgbClr val="333333"/>
                </a:solidFill>
                <a:latin typeface="Gotham SSm A"/>
              </a:rPr>
              <a:t>Training the next generation of RF/radar engineers through heavy undergraduate and grad student involvement.</a:t>
            </a:r>
          </a:p>
          <a:p>
            <a:pPr marL="200911" indent="-200911" algn="just">
              <a:buFont typeface="Arial" panose="020B0604020202020204" pitchFamily="34" charset="0"/>
              <a:buChar char="•"/>
            </a:pPr>
            <a:endParaRPr lang="en-US" sz="2000" dirty="0">
              <a:solidFill>
                <a:srgbClr val="333333"/>
              </a:solidFill>
              <a:latin typeface="Gotham SSm A"/>
            </a:endParaRPr>
          </a:p>
          <a:p>
            <a:pPr marL="406286" indent="-406286" algn="just">
              <a:buFont typeface="Arial" panose="020B0604020202020204" pitchFamily="34" charset="0"/>
              <a:buChar char="•"/>
            </a:pPr>
            <a:r>
              <a:rPr lang="en-US" sz="2000" dirty="0">
                <a:solidFill>
                  <a:srgbClr val="333333"/>
                </a:solidFill>
                <a:latin typeface="Gotham SSm A"/>
              </a:rPr>
              <a:t>Graduates employed in the academic and industrial sectors.</a:t>
            </a:r>
          </a:p>
          <a:p>
            <a:pPr marL="401822" indent="-401822">
              <a:buFont typeface="Arial" panose="020B0604020202020204" pitchFamily="34" charset="0"/>
              <a:buChar char="•"/>
            </a:pPr>
            <a:endParaRPr lang="es-419" sz="2000" dirty="0">
              <a:solidFill>
                <a:srgbClr val="333333"/>
              </a:solidFill>
              <a:latin typeface="Gotham SSm A"/>
            </a:endParaRPr>
          </a:p>
        </p:txBody>
      </p:sp>
      <p:pic>
        <p:nvPicPr>
          <p:cNvPr id="6" name="Picture 5">
            <a:extLst>
              <a:ext uri="{FF2B5EF4-FFF2-40B4-BE49-F238E27FC236}">
                <a16:creationId xmlns:a16="http://schemas.microsoft.com/office/drawing/2014/main" id="{0BAC5CF0-0EC7-6BE5-EBD7-CC5991A83515}"/>
              </a:ext>
            </a:extLst>
          </p:cNvPr>
          <p:cNvPicPr>
            <a:picLocks noChangeAspect="1"/>
          </p:cNvPicPr>
          <p:nvPr/>
        </p:nvPicPr>
        <p:blipFill>
          <a:blip r:embed="rId3"/>
          <a:stretch>
            <a:fillRect/>
          </a:stretch>
        </p:blipFill>
        <p:spPr>
          <a:xfrm>
            <a:off x="855658" y="843066"/>
            <a:ext cx="3214636" cy="5654838"/>
          </a:xfrm>
          <a:prstGeom prst="rect">
            <a:avLst/>
          </a:prstGeom>
        </p:spPr>
      </p:pic>
      <p:pic>
        <p:nvPicPr>
          <p:cNvPr id="9" name="Picture 8">
            <a:extLst>
              <a:ext uri="{FF2B5EF4-FFF2-40B4-BE49-F238E27FC236}">
                <a16:creationId xmlns:a16="http://schemas.microsoft.com/office/drawing/2014/main" id="{3C491FA3-CF94-EDC2-7167-2E68D999ECAD}"/>
              </a:ext>
            </a:extLst>
          </p:cNvPr>
          <p:cNvPicPr>
            <a:picLocks noChangeAspect="1"/>
          </p:cNvPicPr>
          <p:nvPr/>
        </p:nvPicPr>
        <p:blipFill>
          <a:blip r:embed="rId4"/>
          <a:stretch>
            <a:fillRect/>
          </a:stretch>
        </p:blipFill>
        <p:spPr>
          <a:xfrm>
            <a:off x="4112443" y="838023"/>
            <a:ext cx="3218940" cy="5642268"/>
          </a:xfrm>
          <a:prstGeom prst="rect">
            <a:avLst/>
          </a:prstGeom>
        </p:spPr>
      </p:pic>
    </p:spTree>
    <p:extLst>
      <p:ext uri="{BB962C8B-B14F-4D97-AF65-F5344CB8AC3E}">
        <p14:creationId xmlns:p14="http://schemas.microsoft.com/office/powerpoint/2010/main" val="3877665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4874" r="3848" b="21837"/>
          <a:stretch/>
        </p:blipFill>
        <p:spPr>
          <a:xfrm>
            <a:off x="4693595" y="707560"/>
            <a:ext cx="7179012" cy="2984087"/>
          </a:xfrm>
          <a:prstGeom prst="rect">
            <a:avLst/>
          </a:prstGeom>
        </p:spPr>
      </p:pic>
      <p:pic>
        <p:nvPicPr>
          <p:cNvPr id="5" name="Picture 4"/>
          <p:cNvPicPr>
            <a:picLocks noChangeAspect="1"/>
          </p:cNvPicPr>
          <p:nvPr/>
        </p:nvPicPr>
        <p:blipFill>
          <a:blip r:embed="rId3"/>
          <a:stretch>
            <a:fillRect/>
          </a:stretch>
        </p:blipFill>
        <p:spPr>
          <a:xfrm>
            <a:off x="4460133" y="3837563"/>
            <a:ext cx="3860258" cy="2895194"/>
          </a:xfrm>
          <a:prstGeom prst="rect">
            <a:avLst/>
          </a:prstGeom>
        </p:spPr>
      </p:pic>
      <p:pic>
        <p:nvPicPr>
          <p:cNvPr id="6" name="Picture 5"/>
          <p:cNvPicPr>
            <a:picLocks noChangeAspect="1"/>
          </p:cNvPicPr>
          <p:nvPr/>
        </p:nvPicPr>
        <p:blipFill rotWithShape="1">
          <a:blip r:embed="rId4"/>
          <a:srcRect t="29730" b="25390"/>
          <a:stretch/>
        </p:blipFill>
        <p:spPr>
          <a:xfrm>
            <a:off x="263557" y="5294624"/>
            <a:ext cx="3879897" cy="1363958"/>
          </a:xfrm>
          <a:prstGeom prst="rect">
            <a:avLst/>
          </a:prstGeom>
        </p:spPr>
      </p:pic>
      <p:pic>
        <p:nvPicPr>
          <p:cNvPr id="7" name="Picture 6"/>
          <p:cNvPicPr>
            <a:picLocks noChangeAspect="1"/>
          </p:cNvPicPr>
          <p:nvPr/>
        </p:nvPicPr>
        <p:blipFill rotWithShape="1">
          <a:blip r:embed="rId5"/>
          <a:srcRect t="31982" b="14835"/>
          <a:stretch/>
        </p:blipFill>
        <p:spPr>
          <a:xfrm>
            <a:off x="701994" y="3916671"/>
            <a:ext cx="2692959" cy="961751"/>
          </a:xfrm>
          <a:prstGeom prst="rect">
            <a:avLst/>
          </a:prstGeom>
        </p:spPr>
      </p:pic>
      <p:pic>
        <p:nvPicPr>
          <p:cNvPr id="8" name="Picture 7"/>
          <p:cNvPicPr>
            <a:picLocks noChangeAspect="1"/>
          </p:cNvPicPr>
          <p:nvPr/>
        </p:nvPicPr>
        <p:blipFill rotWithShape="1">
          <a:blip r:embed="rId6"/>
          <a:srcRect l="5415"/>
          <a:stretch/>
        </p:blipFill>
        <p:spPr>
          <a:xfrm>
            <a:off x="8331740" y="3780867"/>
            <a:ext cx="3784060" cy="3000529"/>
          </a:xfrm>
          <a:prstGeom prst="rect">
            <a:avLst/>
          </a:prstGeom>
        </p:spPr>
      </p:pic>
      <p:sp>
        <p:nvSpPr>
          <p:cNvPr id="9" name="Title 8"/>
          <p:cNvSpPr>
            <a:spLocks noGrp="1"/>
          </p:cNvSpPr>
          <p:nvPr>
            <p:ph type="title"/>
          </p:nvPr>
        </p:nvSpPr>
        <p:spPr>
          <a:xfrm>
            <a:off x="173470" y="116733"/>
            <a:ext cx="11845061" cy="544748"/>
          </a:xfrm>
        </p:spPr>
        <p:txBody>
          <a:bodyPr>
            <a:noAutofit/>
          </a:bodyPr>
          <a:lstStyle/>
          <a:p>
            <a:r>
              <a:rPr lang="en-US" sz="3600" b="1" dirty="0">
                <a:latin typeface="Arial" panose="020B0604020202020204" pitchFamily="34" charset="0"/>
                <a:cs typeface="Arial" panose="020B0604020202020204" pitchFamily="34" charset="0"/>
              </a:rPr>
              <a:t>CReSIS Radars Integration and Surveys on NASA GV</a:t>
            </a:r>
          </a:p>
        </p:txBody>
      </p:sp>
      <p:sp>
        <p:nvSpPr>
          <p:cNvPr id="10" name="Content Placeholder 9"/>
          <p:cNvSpPr>
            <a:spLocks noGrp="1"/>
          </p:cNvSpPr>
          <p:nvPr>
            <p:ph idx="1"/>
          </p:nvPr>
        </p:nvSpPr>
        <p:spPr>
          <a:xfrm>
            <a:off x="127470" y="793246"/>
            <a:ext cx="4328809" cy="2763414"/>
          </a:xfrm>
        </p:spPr>
        <p:txBody>
          <a:bodyPr>
            <a:normAutofit fontScale="77500" lnSpcReduction="20000"/>
          </a:bodyPr>
          <a:lstStyle/>
          <a:p>
            <a:pPr marL="0" indent="0">
              <a:buNone/>
            </a:pPr>
            <a:r>
              <a:rPr lang="en-US" sz="3200" b="1" dirty="0"/>
              <a:t>Project Description:</a:t>
            </a:r>
          </a:p>
          <a:p>
            <a:pPr marL="0" indent="0">
              <a:lnSpc>
                <a:spcPct val="110000"/>
              </a:lnSpc>
              <a:buNone/>
            </a:pPr>
            <a:r>
              <a:rPr lang="en-US" sz="2600" dirty="0"/>
              <a:t>Design and build a VHF radar sounder for ice thickness mapping and a microwave radar for cm-scale snow accumulation surveys from NASA GV.</a:t>
            </a:r>
          </a:p>
          <a:p>
            <a:pPr marL="0" indent="0">
              <a:lnSpc>
                <a:spcPct val="110000"/>
              </a:lnSpc>
              <a:buNone/>
            </a:pPr>
            <a:r>
              <a:rPr lang="en-US" sz="2600" dirty="0"/>
              <a:t>Conducted surveys over the Arctic from Thule, Greenland and the Antarctic from Hobart, Tasmania. </a:t>
            </a:r>
          </a:p>
        </p:txBody>
      </p:sp>
      <p:sp>
        <p:nvSpPr>
          <p:cNvPr id="11" name="TextBox 10"/>
          <p:cNvSpPr txBox="1"/>
          <p:nvPr/>
        </p:nvSpPr>
        <p:spPr>
          <a:xfrm>
            <a:off x="0" y="4858965"/>
            <a:ext cx="4372607" cy="369332"/>
          </a:xfrm>
          <a:prstGeom prst="rect">
            <a:avLst/>
          </a:prstGeom>
          <a:noFill/>
        </p:spPr>
        <p:txBody>
          <a:bodyPr wrap="none" rtlCol="0">
            <a:spAutoFit/>
          </a:bodyPr>
          <a:lstStyle/>
          <a:p>
            <a:r>
              <a:rPr lang="en-US" dirty="0"/>
              <a:t>CAD Models for Electromagnetic Simulations</a:t>
            </a:r>
          </a:p>
        </p:txBody>
      </p:sp>
      <p:sp>
        <p:nvSpPr>
          <p:cNvPr id="12" name="TextBox 11"/>
          <p:cNvSpPr txBox="1"/>
          <p:nvPr/>
        </p:nvSpPr>
        <p:spPr>
          <a:xfrm>
            <a:off x="5442624" y="4216940"/>
            <a:ext cx="2441643" cy="923330"/>
          </a:xfrm>
          <a:prstGeom prst="rect">
            <a:avLst/>
          </a:prstGeom>
          <a:noFill/>
        </p:spPr>
        <p:txBody>
          <a:bodyPr wrap="square" rtlCol="0">
            <a:spAutoFit/>
          </a:bodyPr>
          <a:lstStyle/>
          <a:p>
            <a:r>
              <a:rPr lang="en-US" b="1" dirty="0">
                <a:solidFill>
                  <a:srgbClr val="FFFF00"/>
                </a:solidFill>
              </a:rPr>
              <a:t>Antarctica Results:</a:t>
            </a:r>
          </a:p>
          <a:p>
            <a:r>
              <a:rPr lang="en-US" b="1" dirty="0">
                <a:solidFill>
                  <a:srgbClr val="FFFF00"/>
                </a:solidFill>
              </a:rPr>
              <a:t>Bed mapping through over 4 km of ice.</a:t>
            </a:r>
          </a:p>
        </p:txBody>
      </p:sp>
      <p:sp>
        <p:nvSpPr>
          <p:cNvPr id="13" name="TextBox 12"/>
          <p:cNvSpPr txBox="1"/>
          <p:nvPr/>
        </p:nvSpPr>
        <p:spPr>
          <a:xfrm>
            <a:off x="8886218" y="5283740"/>
            <a:ext cx="2778868" cy="923330"/>
          </a:xfrm>
          <a:prstGeom prst="rect">
            <a:avLst/>
          </a:prstGeom>
          <a:noFill/>
        </p:spPr>
        <p:txBody>
          <a:bodyPr wrap="square" rtlCol="0">
            <a:spAutoFit/>
          </a:bodyPr>
          <a:lstStyle/>
          <a:p>
            <a:r>
              <a:rPr lang="en-US" b="1" dirty="0">
                <a:solidFill>
                  <a:srgbClr val="FFFF00"/>
                </a:solidFill>
              </a:rPr>
              <a:t>Greenland Results:</a:t>
            </a:r>
          </a:p>
          <a:p>
            <a:r>
              <a:rPr lang="en-US" b="1" dirty="0">
                <a:solidFill>
                  <a:srgbClr val="FFFF00"/>
                </a:solidFill>
              </a:rPr>
              <a:t>Centimeter scale mapping of snow accumulation</a:t>
            </a:r>
          </a:p>
        </p:txBody>
      </p:sp>
      <p:sp>
        <p:nvSpPr>
          <p:cNvPr id="14" name="TextBox 13"/>
          <p:cNvSpPr txBox="1"/>
          <p:nvPr/>
        </p:nvSpPr>
        <p:spPr>
          <a:xfrm>
            <a:off x="6616430" y="781455"/>
            <a:ext cx="4487693" cy="369332"/>
          </a:xfrm>
          <a:prstGeom prst="rect">
            <a:avLst/>
          </a:prstGeom>
          <a:noFill/>
        </p:spPr>
        <p:txBody>
          <a:bodyPr wrap="square" rtlCol="0">
            <a:spAutoFit/>
          </a:bodyPr>
          <a:lstStyle/>
          <a:p>
            <a:pPr algn="r"/>
            <a:r>
              <a:rPr lang="en-US" b="1" dirty="0">
                <a:solidFill>
                  <a:srgbClr val="FFFF00"/>
                </a:solidFill>
              </a:rPr>
              <a:t>Final installation on NASA GV at JSC.</a:t>
            </a:r>
          </a:p>
        </p:txBody>
      </p:sp>
    </p:spTree>
    <p:extLst>
      <p:ext uri="{BB962C8B-B14F-4D97-AF65-F5344CB8AC3E}">
        <p14:creationId xmlns:p14="http://schemas.microsoft.com/office/powerpoint/2010/main" val="3281914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1B1CC-F864-510E-B9B0-384EADE6B68F}"/>
              </a:ext>
            </a:extLst>
          </p:cNvPr>
          <p:cNvSpPr>
            <a:spLocks noGrp="1"/>
          </p:cNvSpPr>
          <p:nvPr>
            <p:ph type="title"/>
          </p:nvPr>
        </p:nvSpPr>
        <p:spPr>
          <a:xfrm>
            <a:off x="0" y="1"/>
            <a:ext cx="10515600" cy="826138"/>
          </a:xfrm>
        </p:spPr>
        <p:txBody>
          <a:bodyPr>
            <a:normAutofit/>
          </a:bodyPr>
          <a:lstStyle/>
          <a:p>
            <a:r>
              <a:rPr lang="en-US" sz="3600" dirty="0">
                <a:latin typeface="Arial" panose="020B0604020202020204" pitchFamily="34" charset="0"/>
                <a:cs typeface="Arial" panose="020B0604020202020204" pitchFamily="34" charset="0"/>
              </a:rPr>
              <a:t>22-Channel UHF Radar on Basler Aircraft</a:t>
            </a:r>
          </a:p>
        </p:txBody>
      </p:sp>
      <p:pic>
        <p:nvPicPr>
          <p:cNvPr id="4" name="image5.png">
            <a:extLst>
              <a:ext uri="{FF2B5EF4-FFF2-40B4-BE49-F238E27FC236}">
                <a16:creationId xmlns:a16="http://schemas.microsoft.com/office/drawing/2014/main" id="{503ED962-28C6-3E20-A8B8-70743E7FD209}"/>
              </a:ext>
            </a:extLst>
          </p:cNvPr>
          <p:cNvPicPr>
            <a:picLocks noGrp="1"/>
          </p:cNvPicPr>
          <p:nvPr>
            <p:ph idx="1"/>
          </p:nvPr>
        </p:nvPicPr>
        <p:blipFill>
          <a:blip r:embed="rId2"/>
          <a:srcRect/>
          <a:stretch>
            <a:fillRect/>
          </a:stretch>
        </p:blipFill>
        <p:spPr>
          <a:xfrm>
            <a:off x="0" y="906722"/>
            <a:ext cx="5938019" cy="3365284"/>
          </a:xfrm>
          <a:prstGeom prst="rect">
            <a:avLst/>
          </a:prstGeom>
          <a:ln/>
        </p:spPr>
      </p:pic>
      <p:pic>
        <p:nvPicPr>
          <p:cNvPr id="5" name="image11.png">
            <a:extLst>
              <a:ext uri="{FF2B5EF4-FFF2-40B4-BE49-F238E27FC236}">
                <a16:creationId xmlns:a16="http://schemas.microsoft.com/office/drawing/2014/main" id="{13D83482-9911-5E47-A903-41C3F416DC68}"/>
              </a:ext>
            </a:extLst>
          </p:cNvPr>
          <p:cNvPicPr/>
          <p:nvPr/>
        </p:nvPicPr>
        <p:blipFill>
          <a:blip r:embed="rId3"/>
          <a:srcRect/>
          <a:stretch>
            <a:fillRect/>
          </a:stretch>
        </p:blipFill>
        <p:spPr>
          <a:xfrm>
            <a:off x="6209434" y="773368"/>
            <a:ext cx="2633710" cy="3851261"/>
          </a:xfrm>
          <a:prstGeom prst="rect">
            <a:avLst/>
          </a:prstGeom>
          <a:ln/>
        </p:spPr>
      </p:pic>
      <p:pic>
        <p:nvPicPr>
          <p:cNvPr id="6" name="image3.png">
            <a:extLst>
              <a:ext uri="{FF2B5EF4-FFF2-40B4-BE49-F238E27FC236}">
                <a16:creationId xmlns:a16="http://schemas.microsoft.com/office/drawing/2014/main" id="{1F0B2557-52CC-CC6E-F3B7-3937BA9CE7EE}"/>
              </a:ext>
            </a:extLst>
          </p:cNvPr>
          <p:cNvPicPr/>
          <p:nvPr/>
        </p:nvPicPr>
        <p:blipFill>
          <a:blip r:embed="rId4"/>
          <a:srcRect/>
          <a:stretch>
            <a:fillRect/>
          </a:stretch>
        </p:blipFill>
        <p:spPr>
          <a:xfrm>
            <a:off x="63884" y="4352589"/>
            <a:ext cx="5810250" cy="2501900"/>
          </a:xfrm>
          <a:prstGeom prst="rect">
            <a:avLst/>
          </a:prstGeom>
          <a:ln/>
        </p:spPr>
      </p:pic>
      <p:pic>
        <p:nvPicPr>
          <p:cNvPr id="7" name="image6.png">
            <a:extLst>
              <a:ext uri="{FF2B5EF4-FFF2-40B4-BE49-F238E27FC236}">
                <a16:creationId xmlns:a16="http://schemas.microsoft.com/office/drawing/2014/main" id="{C538A51C-99B5-2E2C-3F57-15251252B130}"/>
              </a:ext>
            </a:extLst>
          </p:cNvPr>
          <p:cNvPicPr/>
          <p:nvPr/>
        </p:nvPicPr>
        <p:blipFill>
          <a:blip r:embed="rId5"/>
          <a:srcRect/>
          <a:stretch>
            <a:fillRect/>
          </a:stretch>
        </p:blipFill>
        <p:spPr>
          <a:xfrm>
            <a:off x="5938019" y="5123456"/>
            <a:ext cx="5810250" cy="1625600"/>
          </a:xfrm>
          <a:prstGeom prst="rect">
            <a:avLst/>
          </a:prstGeom>
          <a:ln/>
        </p:spPr>
      </p:pic>
      <p:pic>
        <p:nvPicPr>
          <p:cNvPr id="9" name="Picture 8" descr="A close-up of a machine&#10;&#10;Description automatically generated">
            <a:extLst>
              <a:ext uri="{FF2B5EF4-FFF2-40B4-BE49-F238E27FC236}">
                <a16:creationId xmlns:a16="http://schemas.microsoft.com/office/drawing/2014/main" id="{20A4AF12-038D-377A-0A1D-338F070FA0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710"/>
          <a:stretch/>
        </p:blipFill>
        <p:spPr>
          <a:xfrm>
            <a:off x="9216579" y="44768"/>
            <a:ext cx="2875657" cy="4641198"/>
          </a:xfrm>
          <a:prstGeom prst="rect">
            <a:avLst/>
          </a:prstGeom>
        </p:spPr>
      </p:pic>
    </p:spTree>
    <p:extLst>
      <p:ext uri="{BB962C8B-B14F-4D97-AF65-F5344CB8AC3E}">
        <p14:creationId xmlns:p14="http://schemas.microsoft.com/office/powerpoint/2010/main" val="93722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3C8A7-8953-427A-AAE9-472AF2364379}"/>
              </a:ext>
            </a:extLst>
          </p:cNvPr>
          <p:cNvSpPr>
            <a:spLocks noGrp="1"/>
          </p:cNvSpPr>
          <p:nvPr>
            <p:ph type="title"/>
          </p:nvPr>
        </p:nvSpPr>
        <p:spPr>
          <a:xfrm>
            <a:off x="838200" y="159852"/>
            <a:ext cx="10515600" cy="733480"/>
          </a:xfrm>
        </p:spPr>
        <p:txBody>
          <a:bodyPr>
            <a:normAutofit/>
          </a:bodyPr>
          <a:lstStyle/>
          <a:p>
            <a:pPr algn="ctr"/>
            <a:r>
              <a:rPr lang="en-US" sz="3600" dirty="0">
                <a:latin typeface="Arial" panose="020B0604020202020204" pitchFamily="34" charset="0"/>
                <a:cs typeface="Arial" panose="020B0604020202020204" pitchFamily="34" charset="0"/>
              </a:rPr>
              <a:t>Radar Equipped Long Endurance UAS</a:t>
            </a:r>
          </a:p>
        </p:txBody>
      </p:sp>
      <p:pic>
        <p:nvPicPr>
          <p:cNvPr id="6" name="Content Placeholder 6">
            <a:extLst>
              <a:ext uri="{FF2B5EF4-FFF2-40B4-BE49-F238E27FC236}">
                <a16:creationId xmlns:a16="http://schemas.microsoft.com/office/drawing/2014/main" id="{2106BC64-AA9E-4CAB-BDF5-F0B6CC829139}"/>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5038530" y="1422498"/>
            <a:ext cx="6768445" cy="3811557"/>
          </a:xfrm>
          <a:effectLst>
            <a:softEdge rad="25400"/>
          </a:effectLst>
        </p:spPr>
      </p:pic>
      <p:sp>
        <p:nvSpPr>
          <p:cNvPr id="10" name="TextBox 9">
            <a:extLst>
              <a:ext uri="{FF2B5EF4-FFF2-40B4-BE49-F238E27FC236}">
                <a16:creationId xmlns:a16="http://schemas.microsoft.com/office/drawing/2014/main" id="{40F5B640-8AA3-4CD8-B450-EFCA59A33BD5}"/>
              </a:ext>
            </a:extLst>
          </p:cNvPr>
          <p:cNvSpPr txBox="1"/>
          <p:nvPr/>
        </p:nvSpPr>
        <p:spPr>
          <a:xfrm>
            <a:off x="607595" y="5203615"/>
            <a:ext cx="10972800" cy="1200329"/>
          </a:xfrm>
          <a:prstGeom prst="rect">
            <a:avLst/>
          </a:prstGeom>
          <a:noFill/>
        </p:spPr>
        <p:txBody>
          <a:bodyPr wrap="square">
            <a:spAutoFit/>
          </a:bodyPr>
          <a:lstStyle/>
          <a:p>
            <a:pPr algn="ctr" defTabSz="1219170"/>
            <a:r>
              <a:rPr lang="en-US" sz="2400" dirty="0">
                <a:solidFill>
                  <a:srgbClr val="000000"/>
                </a:solidFill>
                <a:latin typeface="Arial"/>
              </a:rPr>
              <a:t>Vanilla UAV with the KU CReSIS Snow Radar installed in pods, shown here during workup flight tests. Electronics installed during ground test 6/2021. Initial radar test flights in 8/2021. Science flights in 11/2021 (Deadhorse, Alaska).</a:t>
            </a:r>
          </a:p>
        </p:txBody>
      </p:sp>
      <p:pic>
        <p:nvPicPr>
          <p:cNvPr id="8" name="Picture 7">
            <a:extLst>
              <a:ext uri="{FF2B5EF4-FFF2-40B4-BE49-F238E27FC236}">
                <a16:creationId xmlns:a16="http://schemas.microsoft.com/office/drawing/2014/main" id="{20F0776A-C1E5-40FF-BF1F-0AC85DE845C6}"/>
              </a:ext>
            </a:extLst>
          </p:cNvPr>
          <p:cNvPicPr/>
          <p:nvPr/>
        </p:nvPicPr>
        <p:blipFill>
          <a:blip r:embed="rId3"/>
          <a:stretch>
            <a:fillRect/>
          </a:stretch>
        </p:blipFill>
        <p:spPr>
          <a:xfrm>
            <a:off x="5421086" y="1716834"/>
            <a:ext cx="2537898" cy="2333514"/>
          </a:xfrm>
          <a:prstGeom prst="rect">
            <a:avLst/>
          </a:prstGeom>
        </p:spPr>
      </p:pic>
      <p:pic>
        <p:nvPicPr>
          <p:cNvPr id="2" name="Picture 1">
            <a:extLst>
              <a:ext uri="{FF2B5EF4-FFF2-40B4-BE49-F238E27FC236}">
                <a16:creationId xmlns:a16="http://schemas.microsoft.com/office/drawing/2014/main" id="{65B5BA8D-0B85-4EBB-9FA5-3C3116BB940C}"/>
              </a:ext>
            </a:extLst>
          </p:cNvPr>
          <p:cNvPicPr>
            <a:picLocks noChangeAspect="1"/>
          </p:cNvPicPr>
          <p:nvPr/>
        </p:nvPicPr>
        <p:blipFill>
          <a:blip r:embed="rId4"/>
          <a:stretch>
            <a:fillRect/>
          </a:stretch>
        </p:blipFill>
        <p:spPr>
          <a:xfrm>
            <a:off x="349525" y="1456069"/>
            <a:ext cx="2301085" cy="2369482"/>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32E01DD5-1701-4D1D-9592-4F8B60AEC57B}"/>
              </a:ext>
            </a:extLst>
          </p:cNvPr>
          <p:cNvPicPr>
            <a:picLocks noChangeAspect="1"/>
          </p:cNvPicPr>
          <p:nvPr/>
        </p:nvPicPr>
        <p:blipFill rotWithShape="1">
          <a:blip r:embed="rId5"/>
          <a:srcRect t="4722"/>
          <a:stretch/>
        </p:blipFill>
        <p:spPr>
          <a:xfrm>
            <a:off x="1798139" y="3005316"/>
            <a:ext cx="3190362" cy="2201166"/>
          </a:xfrm>
          <a:prstGeom prst="rect">
            <a:avLst/>
          </a:prstGeom>
        </p:spPr>
      </p:pic>
    </p:spTree>
    <p:extLst>
      <p:ext uri="{BB962C8B-B14F-4D97-AF65-F5344CB8AC3E}">
        <p14:creationId xmlns:p14="http://schemas.microsoft.com/office/powerpoint/2010/main" val="40391007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NgySIDDPIgyQS6xM_wI7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859E531AA45949ADA7DB659F0039AF" ma:contentTypeVersion="12" ma:contentTypeDescription="Create a new document." ma:contentTypeScope="" ma:versionID="f4ec145d8c9f15b004cf671a06c38ec1">
  <xsd:schema xmlns:xsd="http://www.w3.org/2001/XMLSchema" xmlns:xs="http://www.w3.org/2001/XMLSchema" xmlns:p="http://schemas.microsoft.com/office/2006/metadata/properties" xmlns:ns3="9ce6e4be-98c4-45c5-a34f-cd35ca040bf0" xmlns:ns4="5b8a2f51-2c90-4e2e-895a-bee93c36f715" targetNamespace="http://schemas.microsoft.com/office/2006/metadata/properties" ma:root="true" ma:fieldsID="0ded11fe43f4be8dcefc7073c3a1fedf" ns3:_="" ns4:_="">
    <xsd:import namespace="9ce6e4be-98c4-45c5-a34f-cd35ca040bf0"/>
    <xsd:import namespace="5b8a2f51-2c90-4e2e-895a-bee93c36f71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e6e4be-98c4-45c5-a34f-cd35ca040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8a2f51-2c90-4e2e-895a-bee93c36f71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A150F5-9F1B-4135-9010-C6C701EBD137}">
  <ds:schemaRefs>
    <ds:schemaRef ds:uri="http://schemas.microsoft.com/sharepoint/v3/contenttype/forms"/>
  </ds:schemaRefs>
</ds:datastoreItem>
</file>

<file path=customXml/itemProps2.xml><?xml version="1.0" encoding="utf-8"?>
<ds:datastoreItem xmlns:ds="http://schemas.openxmlformats.org/officeDocument/2006/customXml" ds:itemID="{78AE3395-2E62-42D1-916C-F5BDD1F7884E}">
  <ds:schemaRefs>
    <ds:schemaRef ds:uri="http://www.w3.org/XML/1998/namespace"/>
    <ds:schemaRef ds:uri="http://purl.org/dc/terms/"/>
    <ds:schemaRef ds:uri="http://purl.org/dc/elements/1.1/"/>
    <ds:schemaRef ds:uri="http://schemas.openxmlformats.org/package/2006/metadata/core-properties"/>
    <ds:schemaRef ds:uri="9ce6e4be-98c4-45c5-a34f-cd35ca040bf0"/>
    <ds:schemaRef ds:uri="5b8a2f51-2c90-4e2e-895a-bee93c36f715"/>
    <ds:schemaRef ds:uri="http://purl.org/dc/dcmitype/"/>
    <ds:schemaRef ds:uri="http://schemas.microsoft.com/office/2006/documentManagement/typ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3184B845-A8FB-4E69-B818-AAFFB7C27B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e6e4be-98c4-45c5-a34f-cd35ca040bf0"/>
    <ds:schemaRef ds:uri="5b8a2f51-2c90-4e2e-895a-bee93c36f7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439</TotalTime>
  <Words>1025</Words>
  <Application>Microsoft Office PowerPoint</Application>
  <PresentationFormat>Widescreen</PresentationFormat>
  <Paragraphs>112</Paragraphs>
  <Slides>15</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3" baseType="lpstr">
      <vt:lpstr>-apple-system</vt:lpstr>
      <vt:lpstr>Arial</vt:lpstr>
      <vt:lpstr>Calibri</vt:lpstr>
      <vt:lpstr>Calibri Light</vt:lpstr>
      <vt:lpstr>Gotham SSm A</vt:lpstr>
      <vt:lpstr>Proxima Nova Extrabld</vt:lpstr>
      <vt:lpstr>Office Theme</vt:lpstr>
      <vt:lpstr>think-cell Slide</vt:lpstr>
      <vt:lpstr>Center for Remote Sensing and Integrated Systems (CReSIS)</vt:lpstr>
      <vt:lpstr>CReSIS</vt:lpstr>
      <vt:lpstr>CReSIS</vt:lpstr>
      <vt:lpstr>CReSIS</vt:lpstr>
      <vt:lpstr>PowerPoint Presentation</vt:lpstr>
      <vt:lpstr>CReSIS DOE-funded Radar Consortium</vt:lpstr>
      <vt:lpstr>CReSIS Radars Integration and Surveys on NASA GV</vt:lpstr>
      <vt:lpstr>22-Channel UHF Radar on Basler Aircraft</vt:lpstr>
      <vt:lpstr>Radar Equipped Long Endurance UAS</vt:lpstr>
      <vt:lpstr>PowerPoint Presentation</vt:lpstr>
      <vt:lpstr>PowerPoint Presentation</vt:lpstr>
      <vt:lpstr>RADAR (Electronics)</vt:lpstr>
      <vt:lpstr>Wheat Canopy Height using Ultra-Wideband Radar</vt:lpstr>
      <vt:lpstr>PowerPoint Presentation</vt:lpstr>
      <vt:lpstr>Iceberg GPS Tagging and Tracking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Leuschen, Carl</dc:creator>
  <cp:lastModifiedBy>Paden, John D.</cp:lastModifiedBy>
  <cp:revision>50</cp:revision>
  <dcterms:created xsi:type="dcterms:W3CDTF">2020-07-07T18:54:09Z</dcterms:created>
  <dcterms:modified xsi:type="dcterms:W3CDTF">2024-03-29T16:06:23Z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0x0101002F859E531AA45949ADA7DB659F0039AF</vt:lpwstr>
  </property>
</Properties>
</file>